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1" r:id="rId12"/>
    <p:sldId id="266" r:id="rId13"/>
    <p:sldId id="267" r:id="rId14"/>
    <p:sldId id="269" r:id="rId15"/>
    <p:sldId id="268" r:id="rId16"/>
  </p:sldIdLst>
  <p:sldSz cx="12192000" cy="6858000"/>
  <p:notesSz cx="6858000" cy="9144000"/>
  <p:custDataLst>
    <p:tags r:id="rId18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na Maria Accorsi Ruttgers" initials="CMAR" lastIdx="2" clrIdx="0">
    <p:extLst>
      <p:ext uri="{19B8F6BF-5375-455C-9EA6-DF929625EA0E}">
        <p15:presenceInfo xmlns:p15="http://schemas.microsoft.com/office/powerpoint/2012/main" userId="S::Cristina.Maria.Accorsi.Ruttgers@es.ey.com::499537ea-4895-489a-a283-6f444cb0df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949"/>
    <a:srgbClr val="2F51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876C2-655D-44DC-9FC0-12D1DA70E3DC}" v="6917" dt="2022-11-24T15:15:55.630"/>
    <p1510:client id="{A521B0E8-8A01-4762-B55B-A5682A6EB300}" v="2635" dt="2022-11-24T15:17:38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89" autoAdjust="0"/>
  </p:normalViewPr>
  <p:slideViewPr>
    <p:cSldViewPr snapToGrid="0">
      <p:cViewPr varScale="1">
        <p:scale>
          <a:sx n="55" d="100"/>
          <a:sy n="55" d="100"/>
        </p:scale>
        <p:origin x="10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77674-91CE-4534-992B-E6772844995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0DF8F-D81C-4ECD-B682-14282518D5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71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Buenas</a:t>
            </a:r>
            <a:r>
              <a:rPr lang="en-GB" dirty="0"/>
              <a:t> </a:t>
            </a:r>
            <a:r>
              <a:rPr lang="en-GB" dirty="0" err="1"/>
              <a:t>tardes</a:t>
            </a:r>
            <a:r>
              <a:rPr lang="en-GB" dirty="0"/>
              <a:t>, </a:t>
            </a:r>
            <a:r>
              <a:rPr lang="en-GB" dirty="0" err="1"/>
              <a:t>somos</a:t>
            </a:r>
            <a:r>
              <a:rPr lang="en-GB" dirty="0"/>
              <a:t> Cristina </a:t>
            </a:r>
            <a:r>
              <a:rPr lang="en-GB" dirty="0" err="1"/>
              <a:t>Cristina</a:t>
            </a:r>
            <a:r>
              <a:rPr lang="en-GB" dirty="0"/>
              <a:t> e Inés y </a:t>
            </a:r>
            <a:r>
              <a:rPr lang="en-GB" dirty="0" err="1"/>
              <a:t>somos</a:t>
            </a:r>
            <a:r>
              <a:rPr lang="en-GB" dirty="0"/>
              <a:t> un </a:t>
            </a:r>
            <a:r>
              <a:rPr lang="en-GB" dirty="0" err="1"/>
              <a:t>equipo</a:t>
            </a:r>
            <a:r>
              <a:rPr lang="en-GB" dirty="0"/>
              <a:t> de EY </a:t>
            </a:r>
            <a:r>
              <a:rPr lang="en-GB" dirty="0" err="1"/>
              <a:t>contratado</a:t>
            </a:r>
            <a:r>
              <a:rPr lang="en-GB" dirty="0"/>
              <a:t> para </a:t>
            </a:r>
            <a:r>
              <a:rPr lang="en-GB" dirty="0" err="1"/>
              <a:t>realizar</a:t>
            </a:r>
            <a:r>
              <a:rPr lang="en-GB" dirty="0"/>
              <a:t> un </a:t>
            </a:r>
            <a:r>
              <a:rPr lang="en-GB" dirty="0" err="1"/>
              <a:t>modelo</a:t>
            </a:r>
            <a:r>
              <a:rPr lang="en-GB" dirty="0"/>
              <a:t> de Machine learning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2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Durante la </a:t>
            </a:r>
            <a:r>
              <a:rPr lang="en-GB" dirty="0" err="1"/>
              <a:t>última</a:t>
            </a:r>
            <a:r>
              <a:rPr lang="en-GB" dirty="0"/>
              <a:t> </a:t>
            </a:r>
            <a:r>
              <a:rPr lang="en-GB" dirty="0" err="1"/>
              <a:t>semana</a:t>
            </a:r>
            <a:r>
              <a:rPr lang="en-GB" dirty="0"/>
              <a:t>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creado</a:t>
            </a:r>
            <a:r>
              <a:rPr lang="en-GB" dirty="0"/>
              <a:t> un </a:t>
            </a:r>
            <a:r>
              <a:rPr lang="en-GB" dirty="0" err="1"/>
              <a:t>modelo</a:t>
            </a:r>
            <a:r>
              <a:rPr lang="en-GB" dirty="0"/>
              <a:t> de machine learning para responder a las </a:t>
            </a:r>
            <a:r>
              <a:rPr lang="en-GB" dirty="0" err="1"/>
              <a:t>necesidades</a:t>
            </a:r>
            <a:r>
              <a:rPr lang="en-GB" dirty="0"/>
              <a:t> de </a:t>
            </a:r>
            <a:r>
              <a:rPr lang="en-GB" dirty="0" err="1"/>
              <a:t>nuestro</a:t>
            </a:r>
            <a:r>
              <a:rPr lang="en-GB" dirty="0"/>
              <a:t> </a:t>
            </a:r>
            <a:r>
              <a:rPr lang="en-GB" dirty="0" err="1"/>
              <a:t>cliente</a:t>
            </a:r>
            <a:r>
              <a:rPr lang="en-GB" dirty="0"/>
              <a:t>. El fin de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modelo</a:t>
            </a:r>
            <a:r>
              <a:rPr lang="en-GB" dirty="0"/>
              <a:t> es </a:t>
            </a:r>
            <a:r>
              <a:rPr lang="en-GB" dirty="0" err="1"/>
              <a:t>precedir</a:t>
            </a:r>
            <a:r>
              <a:rPr lang="en-GB" dirty="0"/>
              <a:t> los </a:t>
            </a:r>
            <a:r>
              <a:rPr lang="en-GB" dirty="0" err="1"/>
              <a:t>precios</a:t>
            </a:r>
            <a:r>
              <a:rPr lang="en-GB" dirty="0"/>
              <a:t> dentro del sector </a:t>
            </a:r>
            <a:r>
              <a:rPr lang="en-GB" dirty="0" err="1"/>
              <a:t>inmobiliario</a:t>
            </a:r>
            <a:r>
              <a:rPr lang="en-GB" dirty="0"/>
              <a:t> </a:t>
            </a:r>
            <a:r>
              <a:rPr lang="en-GB" dirty="0" err="1"/>
              <a:t>residencial</a:t>
            </a:r>
            <a:r>
              <a:rPr lang="en-GB" dirty="0"/>
              <a:t>, </a:t>
            </a:r>
            <a:r>
              <a:rPr lang="en-GB" dirty="0" err="1"/>
              <a:t>basándonos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unas</a:t>
            </a:r>
            <a:r>
              <a:rPr lang="en-GB" dirty="0"/>
              <a:t> </a:t>
            </a:r>
            <a:r>
              <a:rPr lang="en-GB" dirty="0" err="1"/>
              <a:t>características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las que se ha </a:t>
            </a:r>
            <a:r>
              <a:rPr lang="en-GB" dirty="0" err="1"/>
              <a:t>establecido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valor</a:t>
            </a:r>
            <a:r>
              <a:rPr lang="en-GB" dirty="0"/>
              <a:t>. </a:t>
            </a:r>
            <a:r>
              <a:rPr lang="en-GB" dirty="0" err="1"/>
              <a:t>Utilizamos</a:t>
            </a:r>
            <a:r>
              <a:rPr lang="en-GB" dirty="0"/>
              <a:t> Random Forest con un </a:t>
            </a:r>
            <a:r>
              <a:rPr lang="en-GB" dirty="0" err="1"/>
              <a:t>resultado</a:t>
            </a:r>
            <a:r>
              <a:rPr lang="en-GB" dirty="0"/>
              <a:t> </a:t>
            </a:r>
            <a:r>
              <a:rPr lang="en-GB" dirty="0" err="1"/>
              <a:t>satisfactorio</a:t>
            </a:r>
            <a:r>
              <a:rPr lang="en-GB" dirty="0"/>
              <a:t>, </a:t>
            </a:r>
            <a:r>
              <a:rPr lang="en-GB" dirty="0" err="1"/>
              <a:t>ya</a:t>
            </a:r>
            <a:r>
              <a:rPr lang="en-GB" dirty="0"/>
              <a:t> que </a:t>
            </a:r>
            <a:r>
              <a:rPr lang="en-GB" dirty="0" err="1"/>
              <a:t>alcanzó</a:t>
            </a:r>
            <a:r>
              <a:rPr lang="en-GB" dirty="0"/>
              <a:t> 0,9759. El </a:t>
            </a:r>
            <a:r>
              <a:rPr lang="en-GB" dirty="0" err="1"/>
              <a:t>modelo</a:t>
            </a:r>
            <a:r>
              <a:rPr lang="en-GB" dirty="0"/>
              <a:t> </a:t>
            </a:r>
            <a:r>
              <a:rPr lang="en-GB" dirty="0" err="1"/>
              <a:t>analiza</a:t>
            </a:r>
            <a:r>
              <a:rPr lang="en-GB" dirty="0"/>
              <a:t> 21.597 </a:t>
            </a:r>
            <a:r>
              <a:rPr lang="en-GB" dirty="0" err="1"/>
              <a:t>inmuebles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estado</a:t>
            </a:r>
            <a:r>
              <a:rPr lang="en-GB" dirty="0"/>
              <a:t> de Seattle y </a:t>
            </a:r>
            <a:r>
              <a:rPr lang="en-GB" dirty="0" err="1"/>
              <a:t>basa</a:t>
            </a:r>
            <a:r>
              <a:rPr lang="en-GB" dirty="0"/>
              <a:t> sus </a:t>
            </a:r>
            <a:r>
              <a:rPr lang="en-GB" dirty="0" err="1"/>
              <a:t>predicciones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21 variables a </a:t>
            </a:r>
            <a:r>
              <a:rPr lang="en-GB" dirty="0" err="1"/>
              <a:t>analizar</a:t>
            </a:r>
            <a:r>
              <a:rPr lang="en-GB" dirty="0"/>
              <a:t>. ¿Con </a:t>
            </a:r>
            <a:r>
              <a:rPr lang="en-GB" dirty="0" err="1"/>
              <a:t>qué</a:t>
            </a:r>
            <a:r>
              <a:rPr lang="en-GB" dirty="0"/>
              <a:t> </a:t>
            </a:r>
            <a:r>
              <a:rPr lang="en-GB" dirty="0" err="1"/>
              <a:t>objetivo</a:t>
            </a:r>
            <a:r>
              <a:rPr lang="en-GB" dirty="0"/>
              <a:t>? Responder a la </a:t>
            </a:r>
            <a:r>
              <a:rPr lang="en-GB" dirty="0" err="1"/>
              <a:t>siguiente</a:t>
            </a:r>
            <a:r>
              <a:rPr lang="en-GB" dirty="0"/>
              <a:t> </a:t>
            </a:r>
            <a:r>
              <a:rPr lang="en-GB" dirty="0" err="1"/>
              <a:t>pregunta</a:t>
            </a:r>
            <a:r>
              <a:rPr lang="en-GB" dirty="0"/>
              <a:t>: ¿Que </a:t>
            </a:r>
            <a:r>
              <a:rPr lang="en-GB" dirty="0" err="1"/>
              <a:t>imbuebles</a:t>
            </a:r>
            <a:r>
              <a:rPr lang="en-GB" dirty="0"/>
              <a:t> son </a:t>
            </a:r>
            <a:r>
              <a:rPr lang="en-GB" dirty="0" err="1"/>
              <a:t>mejor</a:t>
            </a:r>
            <a:r>
              <a:rPr lang="en-GB" dirty="0"/>
              <a:t> </a:t>
            </a:r>
            <a:r>
              <a:rPr lang="en-GB" dirty="0" err="1"/>
              <a:t>valorados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marcado</a:t>
            </a:r>
            <a:r>
              <a:rPr lang="en-GB" dirty="0"/>
              <a:t> </a:t>
            </a:r>
            <a:r>
              <a:rPr lang="en-GB" dirty="0" err="1"/>
              <a:t>inmobilario</a:t>
            </a:r>
            <a:r>
              <a:rPr lang="en-GB" dirty="0"/>
              <a:t> </a:t>
            </a:r>
            <a:r>
              <a:rPr lang="en-GB" dirty="0" err="1"/>
              <a:t>actualmente</a:t>
            </a:r>
            <a:r>
              <a:rPr lang="en-GB" dirty="0"/>
              <a:t>?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719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Estas</a:t>
            </a:r>
            <a:r>
              <a:rPr lang="en-GB" dirty="0"/>
              <a:t> son las </a:t>
            </a:r>
            <a:r>
              <a:rPr lang="en-GB" dirty="0" err="1"/>
              <a:t>diferentes</a:t>
            </a:r>
            <a:r>
              <a:rPr lang="en-GB" dirty="0"/>
              <a:t> variables que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analizado</a:t>
            </a:r>
            <a:r>
              <a:rPr lang="en-GB" dirty="0"/>
              <a:t> para </a:t>
            </a:r>
            <a:r>
              <a:rPr lang="en-GB" dirty="0" err="1"/>
              <a:t>predecir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valor</a:t>
            </a:r>
            <a:r>
              <a:rPr lang="en-GB" dirty="0"/>
              <a:t> de </a:t>
            </a:r>
            <a:r>
              <a:rPr lang="en-GB" dirty="0" err="1"/>
              <a:t>esas</a:t>
            </a:r>
            <a:r>
              <a:rPr lang="en-GB" dirty="0"/>
              <a:t> </a:t>
            </a:r>
            <a:r>
              <a:rPr lang="en-GB" dirty="0" err="1"/>
              <a:t>aproximadamente</a:t>
            </a:r>
            <a:r>
              <a:rPr lang="en-GB" dirty="0"/>
              <a:t> 22.000 </a:t>
            </a:r>
            <a:r>
              <a:rPr lang="en-GB" dirty="0" err="1"/>
              <a:t>viviendas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estado</a:t>
            </a:r>
            <a:r>
              <a:rPr lang="en-GB" dirty="0"/>
              <a:t> de Seattle. Cabe </a:t>
            </a:r>
            <a:r>
              <a:rPr lang="en-GB" dirty="0" err="1"/>
              <a:t>anotar</a:t>
            </a:r>
            <a:r>
              <a:rPr lang="en-GB" dirty="0"/>
              <a:t> que no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contado</a:t>
            </a:r>
            <a:r>
              <a:rPr lang="en-GB" dirty="0"/>
              <a:t> con las variables latitude y longitude por </a:t>
            </a:r>
            <a:r>
              <a:rPr lang="en-GB" dirty="0" err="1"/>
              <a:t>considerar</a:t>
            </a:r>
            <a:r>
              <a:rPr lang="en-GB" dirty="0"/>
              <a:t> que no </a:t>
            </a:r>
            <a:r>
              <a:rPr lang="en-GB" dirty="0" err="1"/>
              <a:t>aportaban</a:t>
            </a:r>
            <a:r>
              <a:rPr lang="en-GB" dirty="0"/>
              <a:t> </a:t>
            </a:r>
            <a:r>
              <a:rPr lang="en-GB" dirty="0" err="1"/>
              <a:t>información</a:t>
            </a:r>
            <a:r>
              <a:rPr lang="en-GB" dirty="0"/>
              <a:t> </a:t>
            </a:r>
            <a:r>
              <a:rPr lang="en-GB" dirty="0" err="1"/>
              <a:t>relevante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allá</a:t>
            </a:r>
            <a:r>
              <a:rPr lang="en-GB" dirty="0"/>
              <a:t> de la que </a:t>
            </a:r>
            <a:r>
              <a:rPr lang="en-GB" dirty="0" err="1"/>
              <a:t>aporta</a:t>
            </a:r>
            <a:r>
              <a:rPr lang="en-GB" dirty="0"/>
              <a:t> la variable </a:t>
            </a:r>
            <a:r>
              <a:rPr lang="en-GB" dirty="0" err="1"/>
              <a:t>zipcode</a:t>
            </a:r>
            <a:r>
              <a:rPr lang="en-GB" dirty="0"/>
              <a:t>. </a:t>
            </a:r>
            <a:r>
              <a:rPr lang="en-GB" dirty="0" err="1"/>
              <a:t>Además</a:t>
            </a:r>
            <a:r>
              <a:rPr lang="en-GB" dirty="0"/>
              <a:t> sus </a:t>
            </a:r>
            <a:r>
              <a:rPr lang="en-GB" dirty="0" err="1"/>
              <a:t>características</a:t>
            </a:r>
            <a:r>
              <a:rPr lang="en-GB" dirty="0"/>
              <a:t> </a:t>
            </a:r>
            <a:r>
              <a:rPr lang="en-GB" dirty="0" err="1"/>
              <a:t>pueden</a:t>
            </a:r>
            <a:r>
              <a:rPr lang="en-GB" dirty="0"/>
              <a:t> </a:t>
            </a:r>
            <a:r>
              <a:rPr lang="en-GB" dirty="0" err="1"/>
              <a:t>tener</a:t>
            </a:r>
            <a:r>
              <a:rPr lang="en-GB" dirty="0"/>
              <a:t> un </a:t>
            </a:r>
            <a:r>
              <a:rPr lang="en-GB" dirty="0" err="1"/>
              <a:t>efecto</a:t>
            </a:r>
            <a:r>
              <a:rPr lang="en-GB" dirty="0"/>
              <a:t> </a:t>
            </a:r>
            <a:r>
              <a:rPr lang="en-GB" dirty="0" err="1"/>
              <a:t>negativo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la </a:t>
            </a:r>
            <a:r>
              <a:rPr lang="en-GB" dirty="0" err="1"/>
              <a:t>capacidad</a:t>
            </a:r>
            <a:r>
              <a:rPr lang="en-GB" dirty="0"/>
              <a:t> </a:t>
            </a:r>
            <a:r>
              <a:rPr lang="en-GB" dirty="0" err="1"/>
              <a:t>predictiva</a:t>
            </a:r>
            <a:r>
              <a:rPr lang="en-GB" dirty="0"/>
              <a:t> de </a:t>
            </a:r>
            <a:r>
              <a:rPr lang="en-GB" dirty="0" err="1"/>
              <a:t>nuestro</a:t>
            </a:r>
            <a:r>
              <a:rPr lang="en-GB" dirty="0"/>
              <a:t> </a:t>
            </a:r>
            <a:r>
              <a:rPr lang="en-GB" dirty="0" err="1"/>
              <a:t>modelo</a:t>
            </a:r>
            <a:r>
              <a:rPr lang="en-GB" dirty="0"/>
              <a:t>. </a:t>
            </a:r>
            <a:r>
              <a:rPr lang="en-GB" dirty="0" err="1"/>
              <a:t>También</a:t>
            </a:r>
            <a:r>
              <a:rPr lang="en-GB" dirty="0"/>
              <a:t>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eliminado</a:t>
            </a:r>
            <a:r>
              <a:rPr lang="en-GB" dirty="0"/>
              <a:t> la variable date, que se </a:t>
            </a:r>
            <a:r>
              <a:rPr lang="en-GB" dirty="0" err="1"/>
              <a:t>refiere</a:t>
            </a:r>
            <a:r>
              <a:rPr lang="en-GB" dirty="0"/>
              <a:t> a la </a:t>
            </a:r>
            <a:r>
              <a:rPr lang="en-GB" dirty="0" err="1"/>
              <a:t>fecha</a:t>
            </a:r>
            <a:r>
              <a:rPr lang="en-GB" dirty="0"/>
              <a:t> de </a:t>
            </a:r>
            <a:r>
              <a:rPr lang="en-GB" dirty="0" err="1"/>
              <a:t>venta</a:t>
            </a:r>
            <a:r>
              <a:rPr lang="en-GB" dirty="0"/>
              <a:t> de </a:t>
            </a:r>
            <a:r>
              <a:rPr lang="en-GB" dirty="0" err="1"/>
              <a:t>cada</a:t>
            </a:r>
            <a:r>
              <a:rPr lang="en-GB" dirty="0"/>
              <a:t> Vivienda, y la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sustituido</a:t>
            </a:r>
            <a:r>
              <a:rPr lang="en-GB" dirty="0"/>
              <a:t> </a:t>
            </a:r>
            <a:r>
              <a:rPr lang="en-GB" dirty="0" err="1"/>
              <a:t>unicamente</a:t>
            </a:r>
            <a:r>
              <a:rPr lang="en-GB" dirty="0"/>
              <a:t> por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año</a:t>
            </a:r>
            <a:r>
              <a:rPr lang="en-GB" dirty="0"/>
              <a:t> al </a:t>
            </a:r>
            <a:r>
              <a:rPr lang="en-GB" dirty="0" err="1"/>
              <a:t>considerar</a:t>
            </a:r>
            <a:r>
              <a:rPr lang="en-GB" dirty="0"/>
              <a:t> que </a:t>
            </a:r>
            <a:r>
              <a:rPr lang="en-GB" dirty="0" err="1"/>
              <a:t>el</a:t>
            </a:r>
            <a:r>
              <a:rPr lang="en-GB" dirty="0"/>
              <a:t> día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mes</a:t>
            </a:r>
            <a:r>
              <a:rPr lang="en-GB" dirty="0"/>
              <a:t> no </a:t>
            </a:r>
            <a:r>
              <a:rPr lang="en-GB" dirty="0" err="1"/>
              <a:t>eran</a:t>
            </a:r>
            <a:r>
              <a:rPr lang="en-GB" dirty="0"/>
              <a:t> </a:t>
            </a:r>
            <a:r>
              <a:rPr lang="en-GB" dirty="0" err="1"/>
              <a:t>relevantes</a:t>
            </a:r>
            <a:r>
              <a:rPr lang="en-GB" dirty="0"/>
              <a:t> para </a:t>
            </a:r>
            <a:r>
              <a:rPr lang="en-GB" dirty="0" err="1"/>
              <a:t>nuestro</a:t>
            </a:r>
            <a:r>
              <a:rPr lang="en-GB" dirty="0"/>
              <a:t> </a:t>
            </a:r>
            <a:r>
              <a:rPr lang="en-GB" dirty="0" err="1"/>
              <a:t>modelo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540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Durante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ánalisis</a:t>
            </a:r>
            <a:r>
              <a:rPr lang="en-GB"/>
              <a:t>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establecido</a:t>
            </a:r>
            <a:r>
              <a:rPr lang="en-GB"/>
              <a:t> la </a:t>
            </a:r>
            <a:r>
              <a:rPr lang="en-GB" err="1"/>
              <a:t>vivienda</a:t>
            </a:r>
            <a:r>
              <a:rPr lang="en-GB"/>
              <a:t> “MODA”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mercado </a:t>
            </a:r>
            <a:r>
              <a:rPr lang="en-GB" err="1"/>
              <a:t>inmobiliario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Seattle. </a:t>
            </a:r>
            <a:r>
              <a:rPr lang="en-GB" err="1"/>
              <a:t>Esta</a:t>
            </a:r>
            <a:r>
              <a:rPr lang="en-GB"/>
              <a:t> </a:t>
            </a:r>
            <a:r>
              <a:rPr lang="en-GB" err="1"/>
              <a:t>tiene</a:t>
            </a:r>
            <a:r>
              <a:rPr lang="en-GB"/>
              <a:t> las </a:t>
            </a:r>
            <a:r>
              <a:rPr lang="en-GB" err="1"/>
              <a:t>siguientes</a:t>
            </a:r>
            <a:r>
              <a:rPr lang="en-GB"/>
              <a:t> </a:t>
            </a:r>
            <a:r>
              <a:rPr lang="en-GB" err="1"/>
              <a:t>características</a:t>
            </a:r>
            <a:r>
              <a:rPr lang="en-GB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1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Pero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todo</a:t>
            </a:r>
            <a:r>
              <a:rPr lang="en-GB" dirty="0"/>
              <a:t> conjunto de </a:t>
            </a:r>
            <a:r>
              <a:rPr lang="en-GB" dirty="0" err="1"/>
              <a:t>datos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hay outliers. Para </a:t>
            </a:r>
            <a:r>
              <a:rPr lang="en-GB" dirty="0" err="1"/>
              <a:t>hacernos</a:t>
            </a:r>
            <a:r>
              <a:rPr lang="en-GB" dirty="0"/>
              <a:t> una idea de los </a:t>
            </a:r>
            <a:r>
              <a:rPr lang="en-GB" dirty="0" err="1"/>
              <a:t>casos</a:t>
            </a:r>
            <a:r>
              <a:rPr lang="en-GB" dirty="0"/>
              <a:t> que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distan</a:t>
            </a:r>
            <a:r>
              <a:rPr lang="en-GB" dirty="0"/>
              <a:t> de </a:t>
            </a:r>
            <a:r>
              <a:rPr lang="en-GB" dirty="0" err="1"/>
              <a:t>esa</a:t>
            </a:r>
            <a:r>
              <a:rPr lang="en-GB" dirty="0"/>
              <a:t> Vivienda “MODA” que </a:t>
            </a:r>
            <a:r>
              <a:rPr lang="en-GB" dirty="0" err="1"/>
              <a:t>acabamos</a:t>
            </a:r>
            <a:r>
              <a:rPr lang="en-GB" dirty="0"/>
              <a:t> de </a:t>
            </a:r>
            <a:r>
              <a:rPr lang="en-GB" dirty="0" err="1"/>
              <a:t>describir</a:t>
            </a:r>
            <a:r>
              <a:rPr lang="en-GB" dirty="0"/>
              <a:t>,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destacado</a:t>
            </a:r>
            <a:r>
              <a:rPr lang="en-GB" dirty="0"/>
              <a:t> la </a:t>
            </a:r>
            <a:r>
              <a:rPr lang="en-GB" dirty="0" err="1"/>
              <a:t>vivienda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y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barata</a:t>
            </a:r>
            <a:r>
              <a:rPr lang="en-GB" dirty="0"/>
              <a:t> del mercado y sus </a:t>
            </a:r>
            <a:r>
              <a:rPr lang="en-GB" dirty="0" err="1"/>
              <a:t>principales</a:t>
            </a:r>
            <a:r>
              <a:rPr lang="en-GB" dirty="0"/>
              <a:t> </a:t>
            </a:r>
            <a:r>
              <a:rPr lang="en-GB" dirty="0" err="1"/>
              <a:t>características</a:t>
            </a:r>
            <a:r>
              <a:rPr lang="en-GB" dirty="0"/>
              <a:t>. (</a:t>
            </a:r>
            <a:r>
              <a:rPr lang="en-GB" dirty="0" err="1"/>
              <a:t>comparar</a:t>
            </a:r>
            <a:r>
              <a:rPr lang="en-GB" dirty="0"/>
              <a:t> </a:t>
            </a:r>
            <a:r>
              <a:rPr lang="en-GB" dirty="0" err="1"/>
              <a:t>características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388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La conclusión de nuestro modelo es la respuesta a la pregunta: </a:t>
            </a:r>
            <a:r>
              <a:rPr lang="en-GB" dirty="0"/>
              <a:t>¿Que </a:t>
            </a:r>
            <a:r>
              <a:rPr lang="en-GB" dirty="0" err="1"/>
              <a:t>imbuebles</a:t>
            </a:r>
            <a:r>
              <a:rPr lang="en-GB" dirty="0"/>
              <a:t> son </a:t>
            </a:r>
            <a:r>
              <a:rPr lang="en-GB" dirty="0" err="1"/>
              <a:t>mejor</a:t>
            </a:r>
            <a:r>
              <a:rPr lang="en-GB" dirty="0"/>
              <a:t> </a:t>
            </a:r>
            <a:r>
              <a:rPr lang="en-GB" dirty="0" err="1"/>
              <a:t>valorados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marcado</a:t>
            </a:r>
            <a:r>
              <a:rPr lang="en-GB" dirty="0"/>
              <a:t> </a:t>
            </a:r>
            <a:r>
              <a:rPr lang="en-GB" dirty="0" err="1"/>
              <a:t>inmobilario</a:t>
            </a:r>
            <a:r>
              <a:rPr lang="en-GB" dirty="0"/>
              <a:t> </a:t>
            </a:r>
            <a:r>
              <a:rPr lang="en-GB" dirty="0" err="1"/>
              <a:t>actualmente</a:t>
            </a:r>
            <a:r>
              <a:rPr lang="en-GB" dirty="0"/>
              <a:t>?. Para </a:t>
            </a:r>
            <a:r>
              <a:rPr lang="en-GB" dirty="0" err="1"/>
              <a:t>responderla</a:t>
            </a:r>
            <a:r>
              <a:rPr lang="en-GB" dirty="0"/>
              <a:t>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utilizado</a:t>
            </a:r>
            <a:r>
              <a:rPr lang="en-GB" dirty="0"/>
              <a:t> un </a:t>
            </a:r>
            <a:r>
              <a:rPr lang="en-GB" dirty="0" err="1"/>
              <a:t>modelo</a:t>
            </a:r>
            <a:r>
              <a:rPr lang="en-GB" dirty="0"/>
              <a:t> Random Tree a </a:t>
            </a:r>
            <a:r>
              <a:rPr lang="en-GB" dirty="0" err="1"/>
              <a:t>través</a:t>
            </a:r>
            <a:r>
              <a:rPr lang="en-GB" dirty="0"/>
              <a:t> del </a:t>
            </a:r>
            <a:r>
              <a:rPr lang="en-GB" dirty="0" err="1"/>
              <a:t>cual</a:t>
            </a:r>
            <a:r>
              <a:rPr lang="en-GB" dirty="0"/>
              <a:t>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deducido</a:t>
            </a:r>
            <a:r>
              <a:rPr lang="en-GB" dirty="0"/>
              <a:t> </a:t>
            </a:r>
            <a:r>
              <a:rPr lang="en-GB" dirty="0" err="1"/>
              <a:t>aquellas</a:t>
            </a:r>
            <a:r>
              <a:rPr lang="en-GB" dirty="0"/>
              <a:t> variables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influyentes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precio</a:t>
            </a:r>
            <a:r>
              <a:rPr lang="en-GB" dirty="0"/>
              <a:t>. </a:t>
            </a:r>
            <a:r>
              <a:rPr lang="en-GB" dirty="0" err="1"/>
              <a:t>Estás</a:t>
            </a:r>
            <a:r>
              <a:rPr lang="en-GB" dirty="0"/>
              <a:t> son por </a:t>
            </a:r>
            <a:r>
              <a:rPr lang="en-GB" dirty="0" err="1"/>
              <a:t>orden</a:t>
            </a:r>
            <a:r>
              <a:rPr lang="en-GB" dirty="0"/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Pies </a:t>
            </a:r>
            <a:r>
              <a:rPr lang="en-GB" dirty="0" err="1"/>
              <a:t>cuadrados</a:t>
            </a: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 err="1"/>
              <a:t>Zipcode</a:t>
            </a: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El </a:t>
            </a:r>
            <a:r>
              <a:rPr lang="en-GB" dirty="0" err="1"/>
              <a:t>año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que </a:t>
            </a:r>
            <a:r>
              <a:rPr lang="en-GB" dirty="0" err="1"/>
              <a:t>fue</a:t>
            </a:r>
            <a:r>
              <a:rPr lang="en-GB" dirty="0"/>
              <a:t> </a:t>
            </a:r>
            <a:r>
              <a:rPr lang="en-GB" dirty="0" err="1"/>
              <a:t>construida</a:t>
            </a: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Los pies </a:t>
            </a:r>
            <a:r>
              <a:rPr lang="en-GB" dirty="0" err="1"/>
              <a:t>cuadrados</a:t>
            </a:r>
            <a:r>
              <a:rPr lang="en-GB" dirty="0"/>
              <a:t> de las casas de los 15 </a:t>
            </a:r>
            <a:r>
              <a:rPr lang="en-GB" dirty="0" err="1"/>
              <a:t>vecinos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cercanos</a:t>
            </a:r>
            <a:r>
              <a:rPr lang="en-GB" dirty="0"/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Vistas al </a:t>
            </a:r>
            <a:r>
              <a:rPr lang="en-GB" dirty="0" err="1"/>
              <a:t>agua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055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 </a:t>
            </a:r>
            <a:r>
              <a:rPr lang="en-GB" err="1"/>
              <a:t>resumir</a:t>
            </a:r>
            <a:r>
              <a:rPr lang="en-GB"/>
              <a:t> las </a:t>
            </a:r>
            <a:r>
              <a:rPr lang="en-GB" err="1"/>
              <a:t>conclusiones</a:t>
            </a:r>
            <a:r>
              <a:rPr lang="en-GB"/>
              <a:t> que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obtenido</a:t>
            </a:r>
            <a:r>
              <a:rPr lang="en-GB"/>
              <a:t> </a:t>
            </a:r>
            <a:r>
              <a:rPr lang="en-GB" err="1"/>
              <a:t>durante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desarrollo</a:t>
            </a:r>
            <a:r>
              <a:rPr lang="en-GB"/>
              <a:t> de </a:t>
            </a:r>
            <a:r>
              <a:rPr lang="en-GB" err="1"/>
              <a:t>nuestro</a:t>
            </a:r>
            <a:r>
              <a:rPr lang="en-GB"/>
              <a:t> </a:t>
            </a:r>
            <a:r>
              <a:rPr lang="en-GB" err="1"/>
              <a:t>modelo</a:t>
            </a:r>
            <a:r>
              <a:rPr lang="en-GB"/>
              <a:t>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creado</a:t>
            </a:r>
            <a:r>
              <a:rPr lang="en-GB"/>
              <a:t> </a:t>
            </a:r>
            <a:r>
              <a:rPr lang="en-GB" err="1"/>
              <a:t>este</a:t>
            </a:r>
            <a:r>
              <a:rPr lang="en-GB"/>
              <a:t> dashboard </a:t>
            </a:r>
            <a:r>
              <a:rPr lang="en-GB" err="1"/>
              <a:t>basado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aquellas</a:t>
            </a:r>
            <a:r>
              <a:rPr lang="en-GB"/>
              <a:t> variables que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influencia</a:t>
            </a:r>
            <a:r>
              <a:rPr lang="en-GB"/>
              <a:t> </a:t>
            </a:r>
            <a:r>
              <a:rPr lang="en-GB" err="1"/>
              <a:t>tienen</a:t>
            </a:r>
            <a:r>
              <a:rPr lang="en-GB"/>
              <a:t> </a:t>
            </a:r>
            <a:r>
              <a:rPr lang="en-GB" err="1"/>
              <a:t>sobre</a:t>
            </a:r>
            <a:r>
              <a:rPr lang="en-GB"/>
              <a:t> la variable </a:t>
            </a:r>
            <a:r>
              <a:rPr lang="en-GB" err="1"/>
              <a:t>precio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7627-F0B3-4612-B5BB-C897E779E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E6DBE-E3EE-4CA1-B19B-7937865C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D1BB3-011E-48B1-B558-C15EE8E2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EFE6-A837-4CEF-A816-CA16D895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1372A-E51E-4DAD-9897-5CE21ED4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79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5B8D-646F-4CB7-BDF6-B6B41E1E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76740-5A79-4F10-97EC-893DA74DE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A1C8-EC41-4073-9234-55EABB21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968B9-51A5-43D5-8483-567ECF07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1D636-B36B-4DE1-B7AA-D666072C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61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74A50B-54A9-475C-A118-49CC0F2D6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E3C99-F528-4F82-B032-E5BE8AAD3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6FEBC-40BD-4862-8320-CD787E75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5BCD0-E0A4-4ECB-9A1D-7D5068A9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8E11E-9757-4F52-AB33-546C1E2D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280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79C8-7B16-48A8-8429-CC2B7E6A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789E3-CB53-4B76-95AD-99DA5948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C1345-23D7-4ACB-879C-EDE1FFAAC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2BAEA-1D2B-40E4-9183-B8355D59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AF0CD-0C90-46C0-BA54-589788ED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85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4730-75BF-4952-8D86-1EC74DB2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6339F-D7D7-4883-90DB-636D185F2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FFF78-741B-4E6F-969D-8DDF3B3D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81F4-3EA6-4E97-9A97-56E2095F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D23C8-5045-47C7-BD07-DF6A45D8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86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52E0-88E5-4A33-85CE-8039743B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71E6F-14CA-43EC-B09F-9F27A784D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EC544-663A-4F6C-892B-A7114C2D1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D0357-BE6E-4FFD-A8A5-4B38D373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DB449-74D0-49EE-B664-08C646B2D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81377-7A10-46EE-888C-8C70C13E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52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673F-BB2D-4B3A-9F95-0F01C98F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C591A-34BC-4F0F-8A30-8DE8768A0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80C5C-CABA-4A5B-A495-1091B933F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EBAC1-F3D3-4001-8B04-C2924507D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A67D4-911F-4CEB-922F-0731CB3CB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54ADA-C88A-49C4-AEF3-3846C6E6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494B8-FB9A-485C-8B79-A66E52B7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E1E07-BB33-47EB-B8AB-61294C8D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968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D06E-DE11-45C6-A8D2-72EF1C4F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D6444-87F3-4739-9E23-B47C95AA5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9C9B-0AD4-4BA7-892F-33808B48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293B-78E8-46AC-BDAC-D76142CF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24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3C215-3486-4F8F-BD3C-294407D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854CA-15DB-4ED9-A1FB-FCD5FE66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9083A-78E7-44A0-86CA-7C3E707B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07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64E0-3D5A-42E1-B63F-811E1021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A8F6F-4113-4E2A-B2CB-20D03CE86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91E9E-4B57-4721-99FC-4AABE9381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6D6C3-CE2D-43BC-8590-66EDD89B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6A540-F5DC-4BEF-B3F6-24D39E7A3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8AF31-69D0-40B8-B2AE-2DAE57B9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19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D71D-507F-4C62-8EED-DBB97606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55644-FE02-4486-951A-4BA955683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E529E-B7F7-49A9-8AB3-3D4758AB0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2F35C-1717-47C8-852B-D679D500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7BC51-8A64-4C15-B033-45C8A698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6C6A8-B3F5-46CD-8F6A-D2759054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53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2D24BCD9-0E65-4294-AB61-22F6BED63E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31386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15" imgW="395" imgH="394" progId="TCLayout.ActiveDocument.1">
                  <p:embed/>
                </p:oleObj>
              </mc:Choice>
              <mc:Fallback>
                <p:oleObj name="think-cell Slide" r:id="rId15" imgW="395" imgH="394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2D24BCD9-0E65-4294-AB61-22F6BED63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4F581-8315-435E-B478-99624B38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6768A-514B-416E-85F0-B632736D1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F87D1-7311-422A-BB07-93311AF0D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5D3C8-765A-4D63-9CDC-51CDB3BC0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EDA9F-89DB-4FF4-A293-700D51A63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5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tags" Target="../tags/tag3.xml"/><Relationship Id="rId16" Type="http://schemas.openxmlformats.org/officeDocument/2006/relationships/image" Target="../media/image14.sv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49A1E-0B7A-4D09-9E1E-D51E686E2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69" y="5690177"/>
            <a:ext cx="10400763" cy="1244483"/>
          </a:xfrm>
        </p:spPr>
        <p:txBody>
          <a:bodyPr anchor="t">
            <a:normAutofit/>
          </a:bodyPr>
          <a:lstStyle/>
          <a:p>
            <a:pPr algn="l"/>
            <a:r>
              <a:rPr lang="es-ES_tradnl" sz="1600" dirty="0">
                <a:solidFill>
                  <a:srgbClr val="FFFFFF"/>
                </a:solidFill>
                <a:latin typeface="EYInterstate" panose="02000503020000020004" pitchFamily="2" charset="0"/>
              </a:rPr>
              <a:t>Cristina García </a:t>
            </a:r>
          </a:p>
          <a:p>
            <a:pPr algn="l"/>
            <a:r>
              <a:rPr lang="es-ES_tradnl" sz="1600" dirty="0">
                <a:solidFill>
                  <a:srgbClr val="FFFFFF"/>
                </a:solidFill>
                <a:latin typeface="EYInterstate" panose="02000503020000020004" pitchFamily="2" charset="0"/>
              </a:rPr>
              <a:t>Inés Campos </a:t>
            </a:r>
          </a:p>
          <a:p>
            <a:pPr algn="l"/>
            <a:r>
              <a:rPr lang="es-ES_tradnl" sz="1600" dirty="0">
                <a:solidFill>
                  <a:srgbClr val="FFFFFF"/>
                </a:solidFill>
                <a:latin typeface="EYInterstate" panose="02000503020000020004" pitchFamily="2" charset="0"/>
              </a:rPr>
              <a:t>Cristina Accorsi</a:t>
            </a:r>
            <a:endParaRPr lang="es-ES" sz="160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E3DA3F-7A0E-4A2E-95A2-50E1AF3CA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559" y="2670025"/>
            <a:ext cx="3737164" cy="1532237"/>
          </a:xfrm>
          <a:prstGeom prst="rect">
            <a:avLst/>
          </a:prstGeom>
        </p:spPr>
      </p:pic>
      <p:pic>
        <p:nvPicPr>
          <p:cNvPr id="11" name="Picture 10" descr="A picture containing building, outdoor, tall, apartment building&#10;&#10;Description automatically generated">
            <a:extLst>
              <a:ext uri="{FF2B5EF4-FFF2-40B4-BE49-F238E27FC236}">
                <a16:creationId xmlns:a16="http://schemas.microsoft.com/office/drawing/2014/main" id="{782A8986-83D7-4229-8780-BEAD0745B3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43"/>
          <a:stretch/>
        </p:blipFill>
        <p:spPr>
          <a:xfrm>
            <a:off x="5780314" y="-7"/>
            <a:ext cx="6395623" cy="68798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E78CDB-F8F8-4FDE-9359-D639DB2C216A}"/>
              </a:ext>
            </a:extLst>
          </p:cNvPr>
          <p:cNvSpPr/>
          <p:nvPr/>
        </p:nvSpPr>
        <p:spPr>
          <a:xfrm>
            <a:off x="3475664" y="-21862"/>
            <a:ext cx="3938611" cy="6879859"/>
          </a:xfrm>
          <a:prstGeom prst="rect">
            <a:avLst/>
          </a:prstGeom>
          <a:solidFill>
            <a:srgbClr val="17294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F530-617A-4AC8-8294-2DC0C605E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274" y="320006"/>
            <a:ext cx="5551178" cy="3098061"/>
          </a:xfrm>
        </p:spPr>
        <p:txBody>
          <a:bodyPr anchor="b">
            <a:normAutofit/>
          </a:bodyPr>
          <a:lstStyle/>
          <a:p>
            <a:pPr algn="l"/>
            <a:r>
              <a:rPr lang="es-ES_tradnl" sz="5400" dirty="0">
                <a:solidFill>
                  <a:srgbClr val="FFFFFF"/>
                </a:solidFill>
                <a:latin typeface="EYInterstate" panose="02000503020000020004" pitchFamily="2" charset="0"/>
              </a:rPr>
              <a:t>Real Estate </a:t>
            </a:r>
            <a:r>
              <a:rPr lang="es-ES_tradnl" sz="5400" dirty="0" err="1">
                <a:solidFill>
                  <a:srgbClr val="FFFFFF"/>
                </a:solidFill>
                <a:latin typeface="EYInterstate" panose="02000503020000020004" pitchFamily="2" charset="0"/>
              </a:rPr>
              <a:t>Analysis</a:t>
            </a:r>
            <a:br>
              <a:rPr lang="es-ES_tradnl" sz="4800" dirty="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3200" i="1" dirty="0">
                <a:solidFill>
                  <a:srgbClr val="FFFFFF"/>
                </a:solidFill>
                <a:latin typeface="EYInterstate" panose="02000503020000020004" pitchFamily="2" charset="0"/>
              </a:rPr>
              <a:t>Case </a:t>
            </a:r>
            <a:r>
              <a:rPr lang="es-ES_tradnl" sz="3200" i="1" dirty="0" err="1">
                <a:solidFill>
                  <a:srgbClr val="FFFFFF"/>
                </a:solidFill>
                <a:latin typeface="EYInterstate" panose="02000503020000020004" pitchFamily="2" charset="0"/>
              </a:rPr>
              <a:t>Study</a:t>
            </a:r>
            <a:r>
              <a:rPr lang="es-ES_tradnl" sz="3200" i="1" dirty="0">
                <a:solidFill>
                  <a:srgbClr val="FFFFFF"/>
                </a:solidFill>
                <a:latin typeface="EYInterstate" panose="02000503020000020004" pitchFamily="2" charset="0"/>
              </a:rPr>
              <a:t> - </a:t>
            </a:r>
            <a:r>
              <a:rPr lang="es-ES_tradnl" sz="3200" i="1" dirty="0" err="1">
                <a:solidFill>
                  <a:srgbClr val="FFFFFF"/>
                </a:solidFill>
                <a:latin typeface="EYInterstate" panose="02000503020000020004" pitchFamily="2" charset="0"/>
              </a:rPr>
              <a:t>Ironhack</a:t>
            </a:r>
            <a:endParaRPr lang="es-ES" sz="4000" i="1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2517AB55-04A7-4E0A-AE54-EA49B589B638}"/>
              </a:ext>
            </a:extLst>
          </p:cNvPr>
          <p:cNvSpPr/>
          <p:nvPr/>
        </p:nvSpPr>
        <p:spPr>
          <a:xfrm>
            <a:off x="11540853" y="6396046"/>
            <a:ext cx="567035" cy="411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E00C71D3-8C46-46E5-A8DB-6591238BF1BE}"/>
              </a:ext>
            </a:extLst>
          </p:cNvPr>
          <p:cNvSpPr/>
          <p:nvPr/>
        </p:nvSpPr>
        <p:spPr>
          <a:xfrm>
            <a:off x="11479654" y="6172226"/>
            <a:ext cx="418433" cy="185033"/>
          </a:xfrm>
          <a:custGeom>
            <a:avLst/>
            <a:gdLst/>
            <a:ahLst/>
            <a:cxnLst/>
            <a:rect l="l" t="t" r="r" b="b"/>
            <a:pathLst>
              <a:path w="876300" h="320039">
                <a:moveTo>
                  <a:pt x="876007" y="0"/>
                </a:moveTo>
                <a:lnTo>
                  <a:pt x="0" y="319722"/>
                </a:lnTo>
                <a:lnTo>
                  <a:pt x="876007" y="164973"/>
                </a:lnTo>
                <a:lnTo>
                  <a:pt x="876007" y="0"/>
                </a:lnTo>
                <a:close/>
              </a:path>
            </a:pathLst>
          </a:custGeom>
          <a:solidFill>
            <a:srgbClr val="FFD4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38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DE9D-AE34-4CFE-93C9-A6371E6A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0" y="51641"/>
            <a:ext cx="3860349" cy="3387497"/>
          </a:xfrm>
        </p:spPr>
        <p:txBody>
          <a:bodyPr anchor="b">
            <a:normAutofit/>
          </a:bodyPr>
          <a:lstStyle/>
          <a:p>
            <a:pPr algn="r"/>
            <a: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  <a:t>	Ilustración de datos</a:t>
            </a:r>
            <a:b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 dirty="0">
                <a:solidFill>
                  <a:srgbClr val="FFFFFF"/>
                </a:solidFill>
                <a:latin typeface="EYInterstate" panose="02000503020000020004" pitchFamily="2" charset="0"/>
              </a:rPr>
              <a:t>En relación al precio</a:t>
            </a:r>
            <a:endParaRPr lang="es-ES" sz="400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9B3296-CC2B-4130-A572-D42135BB9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20918" b="4624"/>
          <a:stretch/>
        </p:blipFill>
        <p:spPr bwMode="auto">
          <a:xfrm>
            <a:off x="4905054" y="229108"/>
            <a:ext cx="6365457" cy="60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04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D5177-58A1-4DAB-82C2-52803E59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72" y="162385"/>
            <a:ext cx="3121061" cy="8835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EYInterstate" panose="02000503020000020004" pitchFamily="2" charset="0"/>
              </a:rPr>
              <a:t>Dashboard </a:t>
            </a:r>
            <a:br>
              <a:rPr lang="en-US" sz="3200" kern="120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n-US" sz="2200" kern="1200">
                <a:solidFill>
                  <a:srgbClr val="FFFFFF"/>
                </a:solidFill>
                <a:latin typeface="EYInterstate" panose="02000503020000020004" pitchFamily="2" charset="0"/>
              </a:rPr>
              <a:t>Power 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6A8532-A6E5-44CC-A7B4-995F6CEFBC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826185"/>
              </p:ext>
            </p:extLst>
          </p:nvPr>
        </p:nvGraphicFramePr>
        <p:xfrm>
          <a:off x="11269044" y="623917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Packager Shell Object" showAsIcon="1" r:id="rId4" imgW="914597" imgH="806406" progId="Package">
                  <p:embed/>
                </p:oleObj>
              </mc:Choice>
              <mc:Fallback>
                <p:oleObj name="Packager Shell Object" showAsIcon="1" r:id="rId4" imgW="914597" imgH="806406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6A8532-A6E5-44CC-A7B4-995F6CEFBC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69044" y="623917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02580BC-1B6F-4252-A8EB-A3A73EA9A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705012"/>
              </p:ext>
            </p:extLst>
          </p:nvPr>
        </p:nvGraphicFramePr>
        <p:xfrm>
          <a:off x="9513520" y="1300327"/>
          <a:ext cx="2464010" cy="220581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97773">
                  <a:extLst>
                    <a:ext uri="{9D8B030D-6E8A-4147-A177-3AD203B41FA5}">
                      <a16:colId xmlns:a16="http://schemas.microsoft.com/office/drawing/2014/main" val="2926322758"/>
                    </a:ext>
                  </a:extLst>
                </a:gridCol>
                <a:gridCol w="1366237">
                  <a:extLst>
                    <a:ext uri="{9D8B030D-6E8A-4147-A177-3AD203B41FA5}">
                      <a16:colId xmlns:a16="http://schemas.microsoft.com/office/drawing/2014/main" val="4070719975"/>
                    </a:ext>
                  </a:extLst>
                </a:gridCol>
              </a:tblGrid>
              <a:tr h="406673"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Category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Year Built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48036"/>
                  </a:ext>
                </a:extLst>
              </a:tr>
              <a:tr h="406673"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A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1900-1930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221314"/>
                  </a:ext>
                </a:extLst>
              </a:tr>
              <a:tr h="406673"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B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1931-1960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24715"/>
                  </a:ext>
                </a:extLst>
              </a:tr>
              <a:tr h="406673"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C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1961-1990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5263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D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1991- </a:t>
                      </a:r>
                      <a:r>
                        <a:rPr lang="es-ES_tradnl" sz="1600" dirty="0" err="1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Today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23838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96BBEB-8D1F-4674-B020-146797872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90949"/>
              </p:ext>
            </p:extLst>
          </p:nvPr>
        </p:nvGraphicFramePr>
        <p:xfrm>
          <a:off x="9534694" y="3899353"/>
          <a:ext cx="2442836" cy="228437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99058">
                  <a:extLst>
                    <a:ext uri="{9D8B030D-6E8A-4147-A177-3AD203B41FA5}">
                      <a16:colId xmlns:a16="http://schemas.microsoft.com/office/drawing/2014/main" val="3309984503"/>
                    </a:ext>
                  </a:extLst>
                </a:gridCol>
                <a:gridCol w="1343778">
                  <a:extLst>
                    <a:ext uri="{9D8B030D-6E8A-4147-A177-3AD203B41FA5}">
                      <a16:colId xmlns:a16="http://schemas.microsoft.com/office/drawing/2014/main" val="3854645943"/>
                    </a:ext>
                  </a:extLst>
                </a:gridCol>
              </a:tblGrid>
              <a:tr h="3959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_tradnl" sz="1600" b="1" kern="12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Category</a:t>
                      </a:r>
                      <a:endParaRPr lang="es-ES" sz="1600" b="1" kern="1200">
                        <a:solidFill>
                          <a:schemeClr val="bg1"/>
                        </a:solidFill>
                        <a:latin typeface="EYInterstate" panose="02000503020000020004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Sqft_Living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88694"/>
                  </a:ext>
                </a:extLst>
              </a:tr>
              <a:tr h="226237"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Small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0-1000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56311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Medium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1001-3000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735744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Big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3001-5000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749148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Mannor</a:t>
                      </a:r>
                      <a:endParaRPr lang="es-ES" sz="140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5001-7000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54984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Rich Kid</a:t>
                      </a:r>
                      <a:endParaRPr lang="es-ES" sz="140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7001-12000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4289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DA840CA-527B-4BB4-8121-511078AFF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26" y="1300327"/>
            <a:ext cx="9125994" cy="48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497A-194D-4C35-8CC4-5A5CF5FD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kern="1200" err="1">
                <a:solidFill>
                  <a:srgbClr val="FFFFFF"/>
                </a:solidFill>
                <a:latin typeface="EYInterstate" panose="02000503020000020004" pitchFamily="2" charset="0"/>
              </a:rPr>
              <a:t>Conclusión</a:t>
            </a:r>
            <a:br>
              <a:rPr lang="en-US" sz="4000" kern="120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1800">
                <a:solidFill>
                  <a:schemeClr val="bg1"/>
                </a:solidFill>
                <a:latin typeface="EYInterstate" panose="02000503020000020004" pitchFamily="2" charset="0"/>
              </a:rPr>
              <a:t>Basada en las variables con mayor influencia</a:t>
            </a:r>
            <a:endParaRPr lang="es-ES" sz="1800">
              <a:solidFill>
                <a:schemeClr val="bg1"/>
              </a:solidFill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3DDB929-6BC0-4315-8128-D274C5297ACC}"/>
              </a:ext>
            </a:extLst>
          </p:cNvPr>
          <p:cNvSpPr/>
          <p:nvPr/>
        </p:nvSpPr>
        <p:spPr>
          <a:xfrm flipH="1">
            <a:off x="1529261" y="5765484"/>
            <a:ext cx="3042738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Sorprendentemente, la cantidad de habitaciones y los pisos de las propiedades no tienen significante influencia en su valor total.</a:t>
            </a:r>
          </a:p>
        </p:txBody>
      </p:sp>
      <p:sp>
        <p:nvSpPr>
          <p:cNvPr id="11" name="Rectangle 34">
            <a:extLst>
              <a:ext uri="{FF2B5EF4-FFF2-40B4-BE49-F238E27FC236}">
                <a16:creationId xmlns:a16="http://schemas.microsoft.com/office/drawing/2014/main" id="{68C7B417-AEE3-4042-ABA0-9CFB02589CBD}"/>
              </a:ext>
            </a:extLst>
          </p:cNvPr>
          <p:cNvSpPr/>
          <p:nvPr/>
        </p:nvSpPr>
        <p:spPr>
          <a:xfrm flipH="1">
            <a:off x="8797232" y="4872121"/>
            <a:ext cx="288448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El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precio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medio de una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propiedad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de la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categoria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“Rich Kid” es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suficiente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para la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compra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de 11,5 casas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categorizadas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como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“Small”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0BD9CFF-74A5-4974-B26E-61DF457905F5}"/>
              </a:ext>
            </a:extLst>
          </p:cNvPr>
          <p:cNvSpPr/>
          <p:nvPr/>
        </p:nvSpPr>
        <p:spPr>
          <a:xfrm flipH="1">
            <a:off x="6874105" y="2432384"/>
            <a:ext cx="3332909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Las casas de mayor valor fueron construidas entre los años 1900-1930. La arquitectura de la época se encuentra en su auge de valorización.</a:t>
            </a:r>
          </a:p>
        </p:txBody>
      </p:sp>
      <p:sp>
        <p:nvSpPr>
          <p:cNvPr id="15" name="Rectangle 43">
            <a:extLst>
              <a:ext uri="{FF2B5EF4-FFF2-40B4-BE49-F238E27FC236}">
                <a16:creationId xmlns:a16="http://schemas.microsoft.com/office/drawing/2014/main" id="{C383A076-5217-449D-A156-886B8F4EBBF2}"/>
              </a:ext>
            </a:extLst>
          </p:cNvPr>
          <p:cNvSpPr/>
          <p:nvPr/>
        </p:nvSpPr>
        <p:spPr>
          <a:xfrm flipH="1">
            <a:off x="484467" y="3118525"/>
            <a:ext cx="330730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Las propiedades con vista al agua no son necesariamente aquellas de mayor valor. El 78,85%  de éstas forman parte de la categoría “Medium”</a:t>
            </a:r>
          </a:p>
        </p:txBody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id="{9BDB273E-20A4-4356-A4C2-C912EAF8993F}"/>
              </a:ext>
            </a:extLst>
          </p:cNvPr>
          <p:cNvGrpSpPr/>
          <p:nvPr/>
        </p:nvGrpSpPr>
        <p:grpSpPr>
          <a:xfrm>
            <a:off x="1537876" y="2673361"/>
            <a:ext cx="7459365" cy="3312513"/>
            <a:chOff x="864394" y="2669106"/>
            <a:chExt cx="7127082" cy="3164958"/>
          </a:xfrm>
          <a:solidFill>
            <a:srgbClr val="000000"/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5F81343-51E2-4D7D-ACB3-8051530F686B}"/>
                </a:ext>
              </a:extLst>
            </p:cNvPr>
            <p:cNvSpPr/>
            <p:nvPr/>
          </p:nvSpPr>
          <p:spPr>
            <a:xfrm>
              <a:off x="4341120" y="5217352"/>
              <a:ext cx="3650356" cy="616712"/>
            </a:xfrm>
            <a:custGeom>
              <a:avLst/>
              <a:gdLst>
                <a:gd name="connsiteX0" fmla="*/ 447675 w 3650356"/>
                <a:gd name="connsiteY0" fmla="*/ 0 h 616712"/>
                <a:gd name="connsiteX1" fmla="*/ 2289603 w 3650356"/>
                <a:gd name="connsiteY1" fmla="*/ 192212 h 616712"/>
                <a:gd name="connsiteX2" fmla="*/ 2887851 w 3650356"/>
                <a:gd name="connsiteY2" fmla="*/ 199858 h 616712"/>
                <a:gd name="connsiteX3" fmla="*/ 2978848 w 3650356"/>
                <a:gd name="connsiteY3" fmla="*/ 121412 h 616712"/>
                <a:gd name="connsiteX4" fmla="*/ 3650356 w 3650356"/>
                <a:gd name="connsiteY4" fmla="*/ 430974 h 616712"/>
                <a:gd name="connsiteX5" fmla="*/ 2383536 w 3650356"/>
                <a:gd name="connsiteY5" fmla="*/ 616712 h 616712"/>
                <a:gd name="connsiteX6" fmla="*/ 2534566 w 3650356"/>
                <a:gd name="connsiteY6" fmla="*/ 492215 h 616712"/>
                <a:gd name="connsiteX7" fmla="*/ 2025433 w 3650356"/>
                <a:gd name="connsiteY7" fmla="*/ 456539 h 616712"/>
                <a:gd name="connsiteX8" fmla="*/ 0 w 3650356"/>
                <a:gd name="connsiteY8" fmla="*/ 176816 h 6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0356" h="616712">
                  <a:moveTo>
                    <a:pt x="447675" y="0"/>
                  </a:moveTo>
                  <a:cubicBezTo>
                    <a:pt x="868100" y="114300"/>
                    <a:pt x="1628746" y="172344"/>
                    <a:pt x="2289603" y="192212"/>
                  </a:cubicBezTo>
                  <a:lnTo>
                    <a:pt x="2887851" y="199858"/>
                  </a:lnTo>
                  <a:lnTo>
                    <a:pt x="2978848" y="121412"/>
                  </a:lnTo>
                  <a:lnTo>
                    <a:pt x="3650356" y="430974"/>
                  </a:lnTo>
                  <a:lnTo>
                    <a:pt x="2383536" y="616712"/>
                  </a:lnTo>
                  <a:lnTo>
                    <a:pt x="2534566" y="492215"/>
                  </a:lnTo>
                  <a:lnTo>
                    <a:pt x="2025433" y="456539"/>
                  </a:lnTo>
                  <a:cubicBezTo>
                    <a:pt x="1464142" y="419555"/>
                    <a:pt x="799043" y="368507"/>
                    <a:pt x="0" y="1768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B9FDB82A-E9EA-49EA-AB8E-704C1FEC0B72}"/>
                </a:ext>
              </a:extLst>
            </p:cNvPr>
            <p:cNvSpPr/>
            <p:nvPr/>
          </p:nvSpPr>
          <p:spPr>
            <a:xfrm rot="3600000">
              <a:off x="3413749" y="3794977"/>
              <a:ext cx="1319655" cy="1676114"/>
            </a:xfrm>
            <a:custGeom>
              <a:avLst/>
              <a:gdLst>
                <a:gd name="connsiteX0" fmla="*/ 0 w 908050"/>
                <a:gd name="connsiteY0" fmla="*/ 0 h 374650"/>
                <a:gd name="connsiteX1" fmla="*/ 908050 w 908050"/>
                <a:gd name="connsiteY1" fmla="*/ 0 h 374650"/>
                <a:gd name="connsiteX2" fmla="*/ 908050 w 908050"/>
                <a:gd name="connsiteY2" fmla="*/ 374650 h 374650"/>
                <a:gd name="connsiteX3" fmla="*/ 0 w 908050"/>
                <a:gd name="connsiteY3" fmla="*/ 374650 h 374650"/>
                <a:gd name="connsiteX4" fmla="*/ 0 w 908050"/>
                <a:gd name="connsiteY4" fmla="*/ 0 h 374650"/>
                <a:gd name="connsiteX0" fmla="*/ 0 w 967729"/>
                <a:gd name="connsiteY0" fmla="*/ 70030 h 444680"/>
                <a:gd name="connsiteX1" fmla="*/ 967729 w 967729"/>
                <a:gd name="connsiteY1" fmla="*/ 0 h 444680"/>
                <a:gd name="connsiteX2" fmla="*/ 908050 w 967729"/>
                <a:gd name="connsiteY2" fmla="*/ 444680 h 444680"/>
                <a:gd name="connsiteX3" fmla="*/ 0 w 967729"/>
                <a:gd name="connsiteY3" fmla="*/ 444680 h 444680"/>
                <a:gd name="connsiteX4" fmla="*/ 0 w 967729"/>
                <a:gd name="connsiteY4" fmla="*/ 70030 h 444680"/>
                <a:gd name="connsiteX0" fmla="*/ 0 w 1091467"/>
                <a:gd name="connsiteY0" fmla="*/ 0 h 1174742"/>
                <a:gd name="connsiteX1" fmla="*/ 1091467 w 1091467"/>
                <a:gd name="connsiteY1" fmla="*/ 730062 h 1174742"/>
                <a:gd name="connsiteX2" fmla="*/ 1031788 w 1091467"/>
                <a:gd name="connsiteY2" fmla="*/ 1174742 h 1174742"/>
                <a:gd name="connsiteX3" fmla="*/ 123738 w 1091467"/>
                <a:gd name="connsiteY3" fmla="*/ 1174742 h 1174742"/>
                <a:gd name="connsiteX4" fmla="*/ 0 w 1091467"/>
                <a:gd name="connsiteY4" fmla="*/ 0 h 1174742"/>
                <a:gd name="connsiteX0" fmla="*/ 127346 w 1218813"/>
                <a:gd name="connsiteY0" fmla="*/ 0 h 1174742"/>
                <a:gd name="connsiteX1" fmla="*/ 1218813 w 1218813"/>
                <a:gd name="connsiteY1" fmla="*/ 730062 h 1174742"/>
                <a:gd name="connsiteX2" fmla="*/ 1159134 w 1218813"/>
                <a:gd name="connsiteY2" fmla="*/ 1174742 h 1174742"/>
                <a:gd name="connsiteX3" fmla="*/ 0 w 1218813"/>
                <a:gd name="connsiteY3" fmla="*/ 185643 h 1174742"/>
                <a:gd name="connsiteX4" fmla="*/ 127346 w 1218813"/>
                <a:gd name="connsiteY4" fmla="*/ 0 h 1174742"/>
                <a:gd name="connsiteX0" fmla="*/ 135996 w 1227463"/>
                <a:gd name="connsiteY0" fmla="*/ 0 h 1174742"/>
                <a:gd name="connsiteX1" fmla="*/ 1227463 w 1227463"/>
                <a:gd name="connsiteY1" fmla="*/ 730062 h 1174742"/>
                <a:gd name="connsiteX2" fmla="*/ 1167784 w 1227463"/>
                <a:gd name="connsiteY2" fmla="*/ 1174742 h 1174742"/>
                <a:gd name="connsiteX3" fmla="*/ 8650 w 1227463"/>
                <a:gd name="connsiteY3" fmla="*/ 185643 h 1174742"/>
                <a:gd name="connsiteX4" fmla="*/ 135996 w 1227463"/>
                <a:gd name="connsiteY4" fmla="*/ 0 h 1174742"/>
                <a:gd name="connsiteX0" fmla="*/ 204056 w 1295523"/>
                <a:gd name="connsiteY0" fmla="*/ 0 h 1648748"/>
                <a:gd name="connsiteX1" fmla="*/ 1295523 w 1295523"/>
                <a:gd name="connsiteY1" fmla="*/ 730062 h 1648748"/>
                <a:gd name="connsiteX2" fmla="*/ 1235844 w 1295523"/>
                <a:gd name="connsiteY2" fmla="*/ 1174742 h 1648748"/>
                <a:gd name="connsiteX3" fmla="*/ 76710 w 1295523"/>
                <a:gd name="connsiteY3" fmla="*/ 185643 h 1648748"/>
                <a:gd name="connsiteX4" fmla="*/ 204056 w 1295523"/>
                <a:gd name="connsiteY4" fmla="*/ 0 h 1648748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40646 w 1319655"/>
                <a:gd name="connsiteY0" fmla="*/ 0 h 1676114"/>
                <a:gd name="connsiteX1" fmla="*/ 1319655 w 1319655"/>
                <a:gd name="connsiteY1" fmla="*/ 742116 h 1676114"/>
                <a:gd name="connsiteX2" fmla="*/ 1259976 w 1319655"/>
                <a:gd name="connsiteY2" fmla="*/ 1186796 h 1676114"/>
                <a:gd name="connsiteX3" fmla="*/ 100842 w 1319655"/>
                <a:gd name="connsiteY3" fmla="*/ 197697 h 1676114"/>
                <a:gd name="connsiteX4" fmla="*/ 240646 w 1319655"/>
                <a:gd name="connsiteY4" fmla="*/ 0 h 1676114"/>
                <a:gd name="connsiteX0" fmla="*/ 240646 w 1319655"/>
                <a:gd name="connsiteY0" fmla="*/ 0 h 1676114"/>
                <a:gd name="connsiteX1" fmla="*/ 1319655 w 1319655"/>
                <a:gd name="connsiteY1" fmla="*/ 742116 h 1676114"/>
                <a:gd name="connsiteX2" fmla="*/ 1259976 w 1319655"/>
                <a:gd name="connsiteY2" fmla="*/ 1186796 h 1676114"/>
                <a:gd name="connsiteX3" fmla="*/ 100842 w 1319655"/>
                <a:gd name="connsiteY3" fmla="*/ 197697 h 1676114"/>
                <a:gd name="connsiteX4" fmla="*/ 240646 w 1319655"/>
                <a:gd name="connsiteY4" fmla="*/ 0 h 167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55" h="1676114">
                  <a:moveTo>
                    <a:pt x="240646" y="0"/>
                  </a:moveTo>
                  <a:cubicBezTo>
                    <a:pt x="-161522" y="2127298"/>
                    <a:pt x="947548" y="1098897"/>
                    <a:pt x="1319655" y="742116"/>
                  </a:cubicBezTo>
                  <a:lnTo>
                    <a:pt x="1259976" y="1186796"/>
                  </a:lnTo>
                  <a:cubicBezTo>
                    <a:pt x="-224682" y="2411710"/>
                    <a:pt x="-58588" y="1053661"/>
                    <a:pt x="100842" y="197697"/>
                  </a:cubicBezTo>
                  <a:lnTo>
                    <a:pt x="24064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D6FE1EE3-7B00-47B2-8497-06E1527EF224}"/>
                </a:ext>
              </a:extLst>
            </p:cNvPr>
            <p:cNvSpPr/>
            <p:nvPr/>
          </p:nvSpPr>
          <p:spPr>
            <a:xfrm rot="17100000">
              <a:off x="3903621" y="2598780"/>
              <a:ext cx="690605" cy="1498771"/>
            </a:xfrm>
            <a:custGeom>
              <a:avLst/>
              <a:gdLst>
                <a:gd name="connsiteX0" fmla="*/ 0 w 338138"/>
                <a:gd name="connsiteY0" fmla="*/ 0 h 261937"/>
                <a:gd name="connsiteX1" fmla="*/ 338138 w 338138"/>
                <a:gd name="connsiteY1" fmla="*/ 0 h 261937"/>
                <a:gd name="connsiteX2" fmla="*/ 338138 w 338138"/>
                <a:gd name="connsiteY2" fmla="*/ 261937 h 261937"/>
                <a:gd name="connsiteX3" fmla="*/ 0 w 338138"/>
                <a:gd name="connsiteY3" fmla="*/ 261937 h 261937"/>
                <a:gd name="connsiteX4" fmla="*/ 0 w 338138"/>
                <a:gd name="connsiteY4" fmla="*/ 0 h 261937"/>
                <a:gd name="connsiteX0" fmla="*/ 0 w 338138"/>
                <a:gd name="connsiteY0" fmla="*/ 0 h 261937"/>
                <a:gd name="connsiteX1" fmla="*/ 338138 w 338138"/>
                <a:gd name="connsiteY1" fmla="*/ 0 h 261937"/>
                <a:gd name="connsiteX2" fmla="*/ 338138 w 338138"/>
                <a:gd name="connsiteY2" fmla="*/ 261937 h 261937"/>
                <a:gd name="connsiteX3" fmla="*/ 57173 w 338138"/>
                <a:gd name="connsiteY3" fmla="*/ 226896 h 261937"/>
                <a:gd name="connsiteX4" fmla="*/ 0 w 338138"/>
                <a:gd name="connsiteY4" fmla="*/ 0 h 261937"/>
                <a:gd name="connsiteX0" fmla="*/ 0 w 602029"/>
                <a:gd name="connsiteY0" fmla="*/ 1103651 h 1365588"/>
                <a:gd name="connsiteX1" fmla="*/ 602029 w 602029"/>
                <a:gd name="connsiteY1" fmla="*/ 0 h 1365588"/>
                <a:gd name="connsiteX2" fmla="*/ 338138 w 602029"/>
                <a:gd name="connsiteY2" fmla="*/ 1365588 h 1365588"/>
                <a:gd name="connsiteX3" fmla="*/ 57173 w 602029"/>
                <a:gd name="connsiteY3" fmla="*/ 1330547 h 1365588"/>
                <a:gd name="connsiteX4" fmla="*/ 0 w 602029"/>
                <a:gd name="connsiteY4" fmla="*/ 1103651 h 1365588"/>
                <a:gd name="connsiteX0" fmla="*/ 0 w 661731"/>
                <a:gd name="connsiteY0" fmla="*/ 1103651 h 1330547"/>
                <a:gd name="connsiteX1" fmla="*/ 602029 w 661731"/>
                <a:gd name="connsiteY1" fmla="*/ 0 h 1330547"/>
                <a:gd name="connsiteX2" fmla="*/ 661731 w 661731"/>
                <a:gd name="connsiteY2" fmla="*/ 33930 h 1330547"/>
                <a:gd name="connsiteX3" fmla="*/ 57173 w 661731"/>
                <a:gd name="connsiteY3" fmla="*/ 1330547 h 1330547"/>
                <a:gd name="connsiteX4" fmla="*/ 0 w 661731"/>
                <a:gd name="connsiteY4" fmla="*/ 1103651 h 1330547"/>
                <a:gd name="connsiteX0" fmla="*/ 0 w 661731"/>
                <a:gd name="connsiteY0" fmla="*/ 1103651 h 1496850"/>
                <a:gd name="connsiteX1" fmla="*/ 602029 w 661731"/>
                <a:gd name="connsiteY1" fmla="*/ 0 h 1496850"/>
                <a:gd name="connsiteX2" fmla="*/ 661731 w 661731"/>
                <a:gd name="connsiteY2" fmla="*/ 33930 h 1496850"/>
                <a:gd name="connsiteX3" fmla="*/ 57173 w 661731"/>
                <a:gd name="connsiteY3" fmla="*/ 1330547 h 1496850"/>
                <a:gd name="connsiteX4" fmla="*/ 0 w 661731"/>
                <a:gd name="connsiteY4" fmla="*/ 1103651 h 1496850"/>
                <a:gd name="connsiteX0" fmla="*/ 0 w 690605"/>
                <a:gd name="connsiteY0" fmla="*/ 1103651 h 1498771"/>
                <a:gd name="connsiteX1" fmla="*/ 602029 w 690605"/>
                <a:gd name="connsiteY1" fmla="*/ 0 h 1498771"/>
                <a:gd name="connsiteX2" fmla="*/ 661731 w 690605"/>
                <a:gd name="connsiteY2" fmla="*/ 33930 h 1498771"/>
                <a:gd name="connsiteX3" fmla="*/ 57173 w 690605"/>
                <a:gd name="connsiteY3" fmla="*/ 1330547 h 1498771"/>
                <a:gd name="connsiteX4" fmla="*/ 0 w 690605"/>
                <a:gd name="connsiteY4" fmla="*/ 1103651 h 1498771"/>
                <a:gd name="connsiteX0" fmla="*/ 0 w 690605"/>
                <a:gd name="connsiteY0" fmla="*/ 1103651 h 1498771"/>
                <a:gd name="connsiteX1" fmla="*/ 602029 w 690605"/>
                <a:gd name="connsiteY1" fmla="*/ 0 h 1498771"/>
                <a:gd name="connsiteX2" fmla="*/ 661731 w 690605"/>
                <a:gd name="connsiteY2" fmla="*/ 33930 h 1498771"/>
                <a:gd name="connsiteX3" fmla="*/ 57173 w 690605"/>
                <a:gd name="connsiteY3" fmla="*/ 1330547 h 1498771"/>
                <a:gd name="connsiteX4" fmla="*/ 0 w 690605"/>
                <a:gd name="connsiteY4" fmla="*/ 1103651 h 1498771"/>
                <a:gd name="connsiteX0" fmla="*/ 0 w 690605"/>
                <a:gd name="connsiteY0" fmla="*/ 1103651 h 1498771"/>
                <a:gd name="connsiteX1" fmla="*/ 602029 w 690605"/>
                <a:gd name="connsiteY1" fmla="*/ 0 h 1498771"/>
                <a:gd name="connsiteX2" fmla="*/ 661731 w 690605"/>
                <a:gd name="connsiteY2" fmla="*/ 33930 h 1498771"/>
                <a:gd name="connsiteX3" fmla="*/ 57173 w 690605"/>
                <a:gd name="connsiteY3" fmla="*/ 1330547 h 1498771"/>
                <a:gd name="connsiteX4" fmla="*/ 0 w 690605"/>
                <a:gd name="connsiteY4" fmla="*/ 1103651 h 149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05" h="1498771">
                  <a:moveTo>
                    <a:pt x="0" y="1103651"/>
                  </a:moveTo>
                  <a:cubicBezTo>
                    <a:pt x="515963" y="1691623"/>
                    <a:pt x="716153" y="917104"/>
                    <a:pt x="602029" y="0"/>
                  </a:cubicBezTo>
                  <a:lnTo>
                    <a:pt x="661731" y="33930"/>
                  </a:lnTo>
                  <a:cubicBezTo>
                    <a:pt x="715943" y="491293"/>
                    <a:pt x="770491" y="1998762"/>
                    <a:pt x="57173" y="1330547"/>
                  </a:cubicBezTo>
                  <a:lnTo>
                    <a:pt x="0" y="11036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67167FF4-6DE1-43B9-8871-CEA5BD937B2B}"/>
                </a:ext>
              </a:extLst>
            </p:cNvPr>
            <p:cNvSpPr/>
            <p:nvPr/>
          </p:nvSpPr>
          <p:spPr>
            <a:xfrm>
              <a:off x="2002633" y="2709996"/>
              <a:ext cx="1535464" cy="194154"/>
            </a:xfrm>
            <a:custGeom>
              <a:avLst/>
              <a:gdLst>
                <a:gd name="connsiteX0" fmla="*/ 0 w 1440213"/>
                <a:gd name="connsiteY0" fmla="*/ 0 h 163198"/>
                <a:gd name="connsiteX1" fmla="*/ 1440213 w 1440213"/>
                <a:gd name="connsiteY1" fmla="*/ 0 h 163198"/>
                <a:gd name="connsiteX2" fmla="*/ 1440213 w 1440213"/>
                <a:gd name="connsiteY2" fmla="*/ 163198 h 163198"/>
                <a:gd name="connsiteX3" fmla="*/ 0 w 1440213"/>
                <a:gd name="connsiteY3" fmla="*/ 163198 h 163198"/>
                <a:gd name="connsiteX4" fmla="*/ 0 w 1440213"/>
                <a:gd name="connsiteY4" fmla="*/ 0 h 163198"/>
                <a:gd name="connsiteX0" fmla="*/ 0 w 1483076"/>
                <a:gd name="connsiteY0" fmla="*/ 0 h 163198"/>
                <a:gd name="connsiteX1" fmla="*/ 1483076 w 1483076"/>
                <a:gd name="connsiteY1" fmla="*/ 107156 h 163198"/>
                <a:gd name="connsiteX2" fmla="*/ 1440213 w 1483076"/>
                <a:gd name="connsiteY2" fmla="*/ 163198 h 163198"/>
                <a:gd name="connsiteX3" fmla="*/ 0 w 1483076"/>
                <a:gd name="connsiteY3" fmla="*/ 163198 h 163198"/>
                <a:gd name="connsiteX4" fmla="*/ 0 w 1483076"/>
                <a:gd name="connsiteY4" fmla="*/ 0 h 163198"/>
                <a:gd name="connsiteX0" fmla="*/ 0 w 1497364"/>
                <a:gd name="connsiteY0" fmla="*/ 0 h 194154"/>
                <a:gd name="connsiteX1" fmla="*/ 1497364 w 1497364"/>
                <a:gd name="connsiteY1" fmla="*/ 138112 h 194154"/>
                <a:gd name="connsiteX2" fmla="*/ 1454501 w 1497364"/>
                <a:gd name="connsiteY2" fmla="*/ 194154 h 194154"/>
                <a:gd name="connsiteX3" fmla="*/ 14288 w 1497364"/>
                <a:gd name="connsiteY3" fmla="*/ 194154 h 194154"/>
                <a:gd name="connsiteX4" fmla="*/ 0 w 1497364"/>
                <a:gd name="connsiteY4" fmla="*/ 0 h 194154"/>
                <a:gd name="connsiteX0" fmla="*/ 0 w 1497364"/>
                <a:gd name="connsiteY0" fmla="*/ 0 h 194154"/>
                <a:gd name="connsiteX1" fmla="*/ 1497364 w 1497364"/>
                <a:gd name="connsiteY1" fmla="*/ 138112 h 194154"/>
                <a:gd name="connsiteX2" fmla="*/ 1454501 w 1497364"/>
                <a:gd name="connsiteY2" fmla="*/ 194154 h 194154"/>
                <a:gd name="connsiteX3" fmla="*/ 14288 w 1497364"/>
                <a:gd name="connsiteY3" fmla="*/ 194154 h 194154"/>
                <a:gd name="connsiteX4" fmla="*/ 0 w 1497364"/>
                <a:gd name="connsiteY4" fmla="*/ 0 h 194154"/>
                <a:gd name="connsiteX0" fmla="*/ 0 w 1497364"/>
                <a:gd name="connsiteY0" fmla="*/ 0 h 194154"/>
                <a:gd name="connsiteX1" fmla="*/ 1497364 w 1497364"/>
                <a:gd name="connsiteY1" fmla="*/ 138112 h 194154"/>
                <a:gd name="connsiteX2" fmla="*/ 1454501 w 1497364"/>
                <a:gd name="connsiteY2" fmla="*/ 194154 h 194154"/>
                <a:gd name="connsiteX3" fmla="*/ 14288 w 1497364"/>
                <a:gd name="connsiteY3" fmla="*/ 194154 h 194154"/>
                <a:gd name="connsiteX4" fmla="*/ 0 w 14973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464" h="194154">
                  <a:moveTo>
                    <a:pt x="38100" y="0"/>
                  </a:moveTo>
                  <a:cubicBezTo>
                    <a:pt x="358628" y="5556"/>
                    <a:pt x="1062537" y="46831"/>
                    <a:pt x="1535464" y="138112"/>
                  </a:cubicBezTo>
                  <a:lnTo>
                    <a:pt x="1492601" y="194154"/>
                  </a:lnTo>
                  <a:cubicBezTo>
                    <a:pt x="1109367" y="79853"/>
                    <a:pt x="488009" y="63185"/>
                    <a:pt x="0" y="29848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188BCA8E-B2E1-4B53-B116-9F73B884C023}"/>
                </a:ext>
              </a:extLst>
            </p:cNvPr>
            <p:cNvSpPr/>
            <p:nvPr/>
          </p:nvSpPr>
          <p:spPr>
            <a:xfrm>
              <a:off x="864394" y="2669106"/>
              <a:ext cx="1112043" cy="62388"/>
            </a:xfrm>
            <a:custGeom>
              <a:avLst/>
              <a:gdLst>
                <a:gd name="connsiteX0" fmla="*/ 0 w 1081087"/>
                <a:gd name="connsiteY0" fmla="*/ 0 h 45719"/>
                <a:gd name="connsiteX1" fmla="*/ 1081087 w 1081087"/>
                <a:gd name="connsiteY1" fmla="*/ 0 h 45719"/>
                <a:gd name="connsiteX2" fmla="*/ 1081087 w 1081087"/>
                <a:gd name="connsiteY2" fmla="*/ 45719 h 45719"/>
                <a:gd name="connsiteX3" fmla="*/ 0 w 1081087"/>
                <a:gd name="connsiteY3" fmla="*/ 45719 h 45719"/>
                <a:gd name="connsiteX4" fmla="*/ 0 w 1081087"/>
                <a:gd name="connsiteY4" fmla="*/ 0 h 45719"/>
                <a:gd name="connsiteX0" fmla="*/ 0 w 1131093"/>
                <a:gd name="connsiteY0" fmla="*/ 0 h 45719"/>
                <a:gd name="connsiteX1" fmla="*/ 1131093 w 1131093"/>
                <a:gd name="connsiteY1" fmla="*/ 19050 h 45719"/>
                <a:gd name="connsiteX2" fmla="*/ 1081087 w 1131093"/>
                <a:gd name="connsiteY2" fmla="*/ 45719 h 45719"/>
                <a:gd name="connsiteX3" fmla="*/ 0 w 1131093"/>
                <a:gd name="connsiteY3" fmla="*/ 45719 h 45719"/>
                <a:gd name="connsiteX4" fmla="*/ 0 w 1131093"/>
                <a:gd name="connsiteY4" fmla="*/ 0 h 45719"/>
                <a:gd name="connsiteX0" fmla="*/ 21431 w 1131093"/>
                <a:gd name="connsiteY0" fmla="*/ 0 h 62388"/>
                <a:gd name="connsiteX1" fmla="*/ 1131093 w 1131093"/>
                <a:gd name="connsiteY1" fmla="*/ 35719 h 62388"/>
                <a:gd name="connsiteX2" fmla="*/ 1081087 w 1131093"/>
                <a:gd name="connsiteY2" fmla="*/ 62388 h 62388"/>
                <a:gd name="connsiteX3" fmla="*/ 0 w 1131093"/>
                <a:gd name="connsiteY3" fmla="*/ 62388 h 62388"/>
                <a:gd name="connsiteX4" fmla="*/ 21431 w 1131093"/>
                <a:gd name="connsiteY4" fmla="*/ 0 h 62388"/>
                <a:gd name="connsiteX0" fmla="*/ 0 w 1109662"/>
                <a:gd name="connsiteY0" fmla="*/ 109062 h 171450"/>
                <a:gd name="connsiteX1" fmla="*/ 1109662 w 1109662"/>
                <a:gd name="connsiteY1" fmla="*/ 144781 h 171450"/>
                <a:gd name="connsiteX2" fmla="*/ 1059656 w 1109662"/>
                <a:gd name="connsiteY2" fmla="*/ 171450 h 171450"/>
                <a:gd name="connsiteX3" fmla="*/ 135731 w 1109662"/>
                <a:gd name="connsiteY3" fmla="*/ 0 h 171450"/>
                <a:gd name="connsiteX4" fmla="*/ 0 w 1109662"/>
                <a:gd name="connsiteY4" fmla="*/ 109062 h 171450"/>
                <a:gd name="connsiteX0" fmla="*/ 2381 w 1112043"/>
                <a:gd name="connsiteY0" fmla="*/ 0 h 62388"/>
                <a:gd name="connsiteX1" fmla="*/ 1112043 w 1112043"/>
                <a:gd name="connsiteY1" fmla="*/ 35719 h 62388"/>
                <a:gd name="connsiteX2" fmla="*/ 1062037 w 1112043"/>
                <a:gd name="connsiteY2" fmla="*/ 62388 h 62388"/>
                <a:gd name="connsiteX3" fmla="*/ 0 w 1112043"/>
                <a:gd name="connsiteY3" fmla="*/ 31432 h 62388"/>
                <a:gd name="connsiteX4" fmla="*/ 2381 w 1112043"/>
                <a:gd name="connsiteY4" fmla="*/ 0 h 62388"/>
                <a:gd name="connsiteX0" fmla="*/ 2381 w 1112043"/>
                <a:gd name="connsiteY0" fmla="*/ 0 h 62388"/>
                <a:gd name="connsiteX1" fmla="*/ 1112043 w 1112043"/>
                <a:gd name="connsiteY1" fmla="*/ 35719 h 62388"/>
                <a:gd name="connsiteX2" fmla="*/ 1062037 w 1112043"/>
                <a:gd name="connsiteY2" fmla="*/ 62388 h 62388"/>
                <a:gd name="connsiteX3" fmla="*/ 0 w 1112043"/>
                <a:gd name="connsiteY3" fmla="*/ 31432 h 62388"/>
                <a:gd name="connsiteX4" fmla="*/ 2381 w 1112043"/>
                <a:gd name="connsiteY4" fmla="*/ 0 h 62388"/>
                <a:gd name="connsiteX0" fmla="*/ 2381 w 1112043"/>
                <a:gd name="connsiteY0" fmla="*/ 0 h 62388"/>
                <a:gd name="connsiteX1" fmla="*/ 1112043 w 1112043"/>
                <a:gd name="connsiteY1" fmla="*/ 35719 h 62388"/>
                <a:gd name="connsiteX2" fmla="*/ 1062037 w 1112043"/>
                <a:gd name="connsiteY2" fmla="*/ 62388 h 62388"/>
                <a:gd name="connsiteX3" fmla="*/ 0 w 1112043"/>
                <a:gd name="connsiteY3" fmla="*/ 31432 h 62388"/>
                <a:gd name="connsiteX4" fmla="*/ 2381 w 1112043"/>
                <a:gd name="connsiteY4" fmla="*/ 0 h 6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043" h="62388">
                  <a:moveTo>
                    <a:pt x="2381" y="0"/>
                  </a:moveTo>
                  <a:cubicBezTo>
                    <a:pt x="372268" y="11906"/>
                    <a:pt x="737393" y="14288"/>
                    <a:pt x="1112043" y="35719"/>
                  </a:cubicBezTo>
                  <a:lnTo>
                    <a:pt x="1062037" y="62388"/>
                  </a:lnTo>
                  <a:lnTo>
                    <a:pt x="0" y="31432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5759DA7-A1FC-4FDF-8C9F-879A86BFCC19}"/>
              </a:ext>
            </a:extLst>
          </p:cNvPr>
          <p:cNvGrpSpPr/>
          <p:nvPr/>
        </p:nvGrpSpPr>
        <p:grpSpPr>
          <a:xfrm>
            <a:off x="7189038" y="3735561"/>
            <a:ext cx="1455769" cy="1727095"/>
            <a:chOff x="7771009" y="3910630"/>
            <a:chExt cx="1455769" cy="1727095"/>
          </a:xfrm>
        </p:grpSpPr>
        <p:sp>
          <p:nvSpPr>
            <p:cNvPr id="23" name="Oval 89">
              <a:extLst>
                <a:ext uri="{FF2B5EF4-FFF2-40B4-BE49-F238E27FC236}">
                  <a16:creationId xmlns:a16="http://schemas.microsoft.com/office/drawing/2014/main" id="{6664E8A4-978A-4677-80EE-4813B884B3B9}"/>
                </a:ext>
              </a:extLst>
            </p:cNvPr>
            <p:cNvSpPr/>
            <p:nvPr/>
          </p:nvSpPr>
          <p:spPr>
            <a:xfrm>
              <a:off x="8215593" y="5554993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24" name="Group 91">
              <a:extLst>
                <a:ext uri="{FF2B5EF4-FFF2-40B4-BE49-F238E27FC236}">
                  <a16:creationId xmlns:a16="http://schemas.microsoft.com/office/drawing/2014/main" id="{2ECFD365-E96C-4992-AF45-8CCABE4DDCB1}"/>
                </a:ext>
              </a:extLst>
            </p:cNvPr>
            <p:cNvGrpSpPr/>
            <p:nvPr/>
          </p:nvGrpSpPr>
          <p:grpSpPr>
            <a:xfrm>
              <a:off x="7771009" y="3910630"/>
              <a:ext cx="1455769" cy="1681906"/>
              <a:chOff x="290952" y="2282952"/>
              <a:chExt cx="1883665" cy="2176272"/>
            </a:xfrm>
          </p:grpSpPr>
          <p:sp>
            <p:nvSpPr>
              <p:cNvPr id="25" name="Freeform 94">
                <a:extLst>
                  <a:ext uri="{FF2B5EF4-FFF2-40B4-BE49-F238E27FC236}">
                    <a16:creationId xmlns:a16="http://schemas.microsoft.com/office/drawing/2014/main" id="{9927B647-5C8E-478F-8610-69374D45559F}"/>
                  </a:ext>
                </a:extLst>
              </p:cNvPr>
              <p:cNvSpPr/>
              <p:nvPr/>
            </p:nvSpPr>
            <p:spPr>
              <a:xfrm flipV="1">
                <a:off x="290952" y="2282952"/>
                <a:ext cx="1883664" cy="2176272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00A3A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95">
                <a:extLst>
                  <a:ext uri="{FF2B5EF4-FFF2-40B4-BE49-F238E27FC236}">
                    <a16:creationId xmlns:a16="http://schemas.microsoft.com/office/drawing/2014/main" id="{C8BC3719-943A-4106-9009-D6674ED6967F}"/>
                  </a:ext>
                </a:extLst>
              </p:cNvPr>
              <p:cNvSpPr/>
              <p:nvPr/>
            </p:nvSpPr>
            <p:spPr>
              <a:xfrm>
                <a:off x="1231316" y="2283020"/>
                <a:ext cx="943301" cy="2176204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96">
                <a:extLst>
                  <a:ext uri="{FF2B5EF4-FFF2-40B4-BE49-F238E27FC236}">
                    <a16:creationId xmlns:a16="http://schemas.microsoft.com/office/drawing/2014/main" id="{4A9072E1-7385-4FAF-A247-6A368D1384CA}"/>
                  </a:ext>
                </a:extLst>
              </p:cNvPr>
              <p:cNvSpPr/>
              <p:nvPr/>
            </p:nvSpPr>
            <p:spPr>
              <a:xfrm flipV="1">
                <a:off x="706338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A9C3FA8-8850-48B8-A3E7-7A0301B8331C}"/>
              </a:ext>
            </a:extLst>
          </p:cNvPr>
          <p:cNvGrpSpPr/>
          <p:nvPr/>
        </p:nvGrpSpPr>
        <p:grpSpPr>
          <a:xfrm>
            <a:off x="2984854" y="4035512"/>
            <a:ext cx="1301683" cy="1538351"/>
            <a:chOff x="2984854" y="4035512"/>
            <a:chExt cx="1301683" cy="1538351"/>
          </a:xfrm>
        </p:grpSpPr>
        <p:sp>
          <p:nvSpPr>
            <p:cNvPr id="30" name="Oval 88">
              <a:extLst>
                <a:ext uri="{FF2B5EF4-FFF2-40B4-BE49-F238E27FC236}">
                  <a16:creationId xmlns:a16="http://schemas.microsoft.com/office/drawing/2014/main" id="{05B57090-9214-4D59-A5E2-1CD8E67853AE}"/>
                </a:ext>
              </a:extLst>
            </p:cNvPr>
            <p:cNvSpPr/>
            <p:nvPr/>
          </p:nvSpPr>
          <p:spPr>
            <a:xfrm>
              <a:off x="3352395" y="5491131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31" name="Group 98">
              <a:extLst>
                <a:ext uri="{FF2B5EF4-FFF2-40B4-BE49-F238E27FC236}">
                  <a16:creationId xmlns:a16="http://schemas.microsoft.com/office/drawing/2014/main" id="{02F4CA72-6151-4468-AE51-B2CCE1653820}"/>
                </a:ext>
              </a:extLst>
            </p:cNvPr>
            <p:cNvGrpSpPr/>
            <p:nvPr/>
          </p:nvGrpSpPr>
          <p:grpSpPr>
            <a:xfrm>
              <a:off x="2984854" y="4035512"/>
              <a:ext cx="1301683" cy="1503886"/>
              <a:chOff x="290952" y="2282952"/>
              <a:chExt cx="1883665" cy="2176272"/>
            </a:xfrm>
          </p:grpSpPr>
          <p:sp>
            <p:nvSpPr>
              <p:cNvPr id="32" name="Freeform 107">
                <a:extLst>
                  <a:ext uri="{FF2B5EF4-FFF2-40B4-BE49-F238E27FC236}">
                    <a16:creationId xmlns:a16="http://schemas.microsoft.com/office/drawing/2014/main" id="{98328799-2A50-4D90-A166-8DA76EB3EEA4}"/>
                  </a:ext>
                </a:extLst>
              </p:cNvPr>
              <p:cNvSpPr/>
              <p:nvPr/>
            </p:nvSpPr>
            <p:spPr>
              <a:xfrm flipV="1">
                <a:off x="290952" y="2282952"/>
                <a:ext cx="1883664" cy="2176272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48369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08">
                <a:extLst>
                  <a:ext uri="{FF2B5EF4-FFF2-40B4-BE49-F238E27FC236}">
                    <a16:creationId xmlns:a16="http://schemas.microsoft.com/office/drawing/2014/main" id="{0902BB3D-AA4D-4BDE-B265-0F5B2CDB8AE7}"/>
                  </a:ext>
                </a:extLst>
              </p:cNvPr>
              <p:cNvSpPr/>
              <p:nvPr/>
            </p:nvSpPr>
            <p:spPr>
              <a:xfrm>
                <a:off x="1231316" y="2283020"/>
                <a:ext cx="943301" cy="2176204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09">
                <a:extLst>
                  <a:ext uri="{FF2B5EF4-FFF2-40B4-BE49-F238E27FC236}">
                    <a16:creationId xmlns:a16="http://schemas.microsoft.com/office/drawing/2014/main" id="{3AE13A25-9298-4807-B0BF-0C02BFF2607C}"/>
                  </a:ext>
                </a:extLst>
              </p:cNvPr>
              <p:cNvSpPr/>
              <p:nvPr/>
            </p:nvSpPr>
            <p:spPr>
              <a:xfrm flipV="1">
                <a:off x="706338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6361CA9-4DC4-4A33-B281-951875F3B3D6}"/>
              </a:ext>
            </a:extLst>
          </p:cNvPr>
          <p:cNvGrpSpPr/>
          <p:nvPr/>
        </p:nvGrpSpPr>
        <p:grpSpPr>
          <a:xfrm>
            <a:off x="5574922" y="2165681"/>
            <a:ext cx="1250797" cy="1468621"/>
            <a:chOff x="6645127" y="2380963"/>
            <a:chExt cx="1250797" cy="1468621"/>
          </a:xfrm>
        </p:grpSpPr>
        <p:sp>
          <p:nvSpPr>
            <p:cNvPr id="43" name="Oval 97">
              <a:extLst>
                <a:ext uri="{FF2B5EF4-FFF2-40B4-BE49-F238E27FC236}">
                  <a16:creationId xmlns:a16="http://schemas.microsoft.com/office/drawing/2014/main" id="{00DDA5B3-309B-4637-BC57-30C193A1602E}"/>
                </a:ext>
              </a:extLst>
            </p:cNvPr>
            <p:cNvSpPr/>
            <p:nvPr/>
          </p:nvSpPr>
          <p:spPr>
            <a:xfrm>
              <a:off x="6987225" y="3766852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44" name="Group 111">
              <a:extLst>
                <a:ext uri="{FF2B5EF4-FFF2-40B4-BE49-F238E27FC236}">
                  <a16:creationId xmlns:a16="http://schemas.microsoft.com/office/drawing/2014/main" id="{4E5C190C-BA98-49D7-9FD3-680306B8A314}"/>
                </a:ext>
              </a:extLst>
            </p:cNvPr>
            <p:cNvGrpSpPr/>
            <p:nvPr/>
          </p:nvGrpSpPr>
          <p:grpSpPr>
            <a:xfrm>
              <a:off x="6645127" y="2380963"/>
              <a:ext cx="1250797" cy="1445095"/>
              <a:chOff x="290952" y="2282952"/>
              <a:chExt cx="1883665" cy="2176272"/>
            </a:xfrm>
          </p:grpSpPr>
          <p:sp>
            <p:nvSpPr>
              <p:cNvPr id="45" name="Freeform 120">
                <a:extLst>
                  <a:ext uri="{FF2B5EF4-FFF2-40B4-BE49-F238E27FC236}">
                    <a16:creationId xmlns:a16="http://schemas.microsoft.com/office/drawing/2014/main" id="{59C97B79-DCDE-4C2A-921B-DE3029F0D818}"/>
                  </a:ext>
                </a:extLst>
              </p:cNvPr>
              <p:cNvSpPr/>
              <p:nvPr/>
            </p:nvSpPr>
            <p:spPr>
              <a:xfrm flipV="1">
                <a:off x="290952" y="2282952"/>
                <a:ext cx="1883664" cy="2176272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0091D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121">
                <a:extLst>
                  <a:ext uri="{FF2B5EF4-FFF2-40B4-BE49-F238E27FC236}">
                    <a16:creationId xmlns:a16="http://schemas.microsoft.com/office/drawing/2014/main" id="{14DDFD9A-6C54-4D4B-9C27-CC2987B9B323}"/>
                  </a:ext>
                </a:extLst>
              </p:cNvPr>
              <p:cNvSpPr/>
              <p:nvPr/>
            </p:nvSpPr>
            <p:spPr>
              <a:xfrm>
                <a:off x="1231316" y="2283020"/>
                <a:ext cx="943301" cy="2176204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22">
                <a:extLst>
                  <a:ext uri="{FF2B5EF4-FFF2-40B4-BE49-F238E27FC236}">
                    <a16:creationId xmlns:a16="http://schemas.microsoft.com/office/drawing/2014/main" id="{422421CA-124E-4F0B-84F9-51B374E5A046}"/>
                  </a:ext>
                </a:extLst>
              </p:cNvPr>
              <p:cNvSpPr/>
              <p:nvPr/>
            </p:nvSpPr>
            <p:spPr>
              <a:xfrm flipV="1">
                <a:off x="706338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7F899F-5F77-405A-A2C3-E33673AA11AE}"/>
              </a:ext>
            </a:extLst>
          </p:cNvPr>
          <p:cNvGrpSpPr/>
          <p:nvPr/>
        </p:nvGrpSpPr>
        <p:grpSpPr>
          <a:xfrm>
            <a:off x="1984985" y="1622745"/>
            <a:ext cx="1212570" cy="1414338"/>
            <a:chOff x="4033831" y="1615681"/>
            <a:chExt cx="1212570" cy="1414338"/>
          </a:xfrm>
        </p:grpSpPr>
        <p:sp>
          <p:nvSpPr>
            <p:cNvPr id="56" name="Oval 110">
              <a:extLst>
                <a:ext uri="{FF2B5EF4-FFF2-40B4-BE49-F238E27FC236}">
                  <a16:creationId xmlns:a16="http://schemas.microsoft.com/office/drawing/2014/main" id="{96F5FDE6-5058-46F8-8799-C79396F7ED4D}"/>
                </a:ext>
              </a:extLst>
            </p:cNvPr>
            <p:cNvSpPr/>
            <p:nvPr/>
          </p:nvSpPr>
          <p:spPr>
            <a:xfrm>
              <a:off x="4344896" y="2947287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7" name="Group 130">
              <a:extLst>
                <a:ext uri="{FF2B5EF4-FFF2-40B4-BE49-F238E27FC236}">
                  <a16:creationId xmlns:a16="http://schemas.microsoft.com/office/drawing/2014/main" id="{934BD104-31CB-4F11-AE76-9AA57EFB56D4}"/>
                </a:ext>
              </a:extLst>
            </p:cNvPr>
            <p:cNvGrpSpPr/>
            <p:nvPr/>
          </p:nvGrpSpPr>
          <p:grpSpPr>
            <a:xfrm>
              <a:off x="4033831" y="1615681"/>
              <a:ext cx="1212570" cy="1400930"/>
              <a:chOff x="290953" y="2282951"/>
              <a:chExt cx="1883664" cy="2176271"/>
            </a:xfrm>
          </p:grpSpPr>
          <p:sp>
            <p:nvSpPr>
              <p:cNvPr id="58" name="Freeform 137">
                <a:extLst>
                  <a:ext uri="{FF2B5EF4-FFF2-40B4-BE49-F238E27FC236}">
                    <a16:creationId xmlns:a16="http://schemas.microsoft.com/office/drawing/2014/main" id="{EC28F979-A7B8-417E-8119-702E62E6BB49}"/>
                  </a:ext>
                </a:extLst>
              </p:cNvPr>
              <p:cNvSpPr/>
              <p:nvPr/>
            </p:nvSpPr>
            <p:spPr>
              <a:xfrm flipV="1">
                <a:off x="290953" y="2282951"/>
                <a:ext cx="1883662" cy="2176271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00338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138">
                <a:extLst>
                  <a:ext uri="{FF2B5EF4-FFF2-40B4-BE49-F238E27FC236}">
                    <a16:creationId xmlns:a16="http://schemas.microsoft.com/office/drawing/2014/main" id="{D16E4697-647D-46B0-8211-2A4CF731C093}"/>
                  </a:ext>
                </a:extLst>
              </p:cNvPr>
              <p:cNvSpPr/>
              <p:nvPr/>
            </p:nvSpPr>
            <p:spPr>
              <a:xfrm>
                <a:off x="1231317" y="2283019"/>
                <a:ext cx="943300" cy="2176203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139">
                <a:extLst>
                  <a:ext uri="{FF2B5EF4-FFF2-40B4-BE49-F238E27FC236}">
                    <a16:creationId xmlns:a16="http://schemas.microsoft.com/office/drawing/2014/main" id="{B493094D-CA76-4128-9AEB-2A29499D772F}"/>
                  </a:ext>
                </a:extLst>
              </p:cNvPr>
              <p:cNvSpPr/>
              <p:nvPr/>
            </p:nvSpPr>
            <p:spPr>
              <a:xfrm flipV="1">
                <a:off x="706339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91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>
            <a:extLst>
              <a:ext uri="{FF2B5EF4-FFF2-40B4-BE49-F238E27FC236}">
                <a16:creationId xmlns:a16="http://schemas.microsoft.com/office/drawing/2014/main" id="{7C43A121-9E59-4E53-8966-ABD7C312C86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23875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26" name="Object 25" hidden="1">
                        <a:extLst>
                          <a:ext uri="{FF2B5EF4-FFF2-40B4-BE49-F238E27FC236}">
                            <a16:creationId xmlns:a16="http://schemas.microsoft.com/office/drawing/2014/main" id="{7C43A121-9E59-4E53-8966-ABD7C312C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D5567-EB11-45B8-9C65-0E6C5D24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786" y="211561"/>
            <a:ext cx="2438027" cy="17291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EYInterstate" panose="02000503020000020004" pitchFamily="2" charset="0"/>
              </a:rPr>
              <a:t>Agenda</a:t>
            </a:r>
            <a:endParaRPr lang="en-US" sz="4800" kern="120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4A11EF-0A73-478D-801B-053C8F162EB7}"/>
              </a:ext>
            </a:extLst>
          </p:cNvPr>
          <p:cNvGrpSpPr/>
          <p:nvPr/>
        </p:nvGrpSpPr>
        <p:grpSpPr>
          <a:xfrm>
            <a:off x="1260786" y="1908330"/>
            <a:ext cx="6408488" cy="3699474"/>
            <a:chOff x="710452" y="1774072"/>
            <a:chExt cx="6408488" cy="36994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48B9B1-FEA6-46C8-AFCA-6F206EB4E4B2}"/>
                </a:ext>
              </a:extLst>
            </p:cNvPr>
            <p:cNvSpPr txBox="1"/>
            <p:nvPr/>
          </p:nvSpPr>
          <p:spPr>
            <a:xfrm>
              <a:off x="1165983" y="1774072"/>
              <a:ext cx="5952957" cy="369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Introducción </a:t>
              </a:r>
            </a:p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Características de los inmuebles</a:t>
              </a:r>
            </a:p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Clasificación de propiedades</a:t>
              </a:r>
            </a:p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Ilustración de los datos </a:t>
              </a:r>
            </a:p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Predicción</a:t>
              </a:r>
            </a:p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Conclusión</a:t>
              </a:r>
              <a:endParaRPr lang="es-ES" sz="2000" dirty="0">
                <a:solidFill>
                  <a:schemeClr val="bg1"/>
                </a:solidFill>
                <a:latin typeface="EYInterstate" panose="02000503020000020004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CDC1A44-292C-4FCF-8032-856576D59C7D}"/>
                </a:ext>
              </a:extLst>
            </p:cNvPr>
            <p:cNvGrpSpPr/>
            <p:nvPr/>
          </p:nvGrpSpPr>
          <p:grpSpPr>
            <a:xfrm>
              <a:off x="710452" y="1965590"/>
              <a:ext cx="446830" cy="3492770"/>
              <a:chOff x="710452" y="1965590"/>
              <a:chExt cx="446830" cy="3492770"/>
            </a:xfrm>
          </p:grpSpPr>
          <p:pic>
            <p:nvPicPr>
              <p:cNvPr id="5" name="Graphic 4" descr="Play outline">
                <a:extLst>
                  <a:ext uri="{FF2B5EF4-FFF2-40B4-BE49-F238E27FC236}">
                    <a16:creationId xmlns:a16="http://schemas.microsoft.com/office/drawing/2014/main" id="{0FB3B743-0EC1-4372-A3B9-86C55ACC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0452" y="1965590"/>
                <a:ext cx="446830" cy="446830"/>
              </a:xfrm>
              <a:prstGeom prst="rect">
                <a:avLst/>
              </a:prstGeom>
            </p:spPr>
          </p:pic>
          <p:pic>
            <p:nvPicPr>
              <p:cNvPr id="7" name="Graphic 6" descr="House outline">
                <a:extLst>
                  <a:ext uri="{FF2B5EF4-FFF2-40B4-BE49-F238E27FC236}">
                    <a16:creationId xmlns:a16="http://schemas.microsoft.com/office/drawing/2014/main" id="{CDE21EBC-8606-4980-BDFA-0C0545253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0452" y="2552228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11" name="Graphic 10" descr="Folder Search outline">
                <a:extLst>
                  <a:ext uri="{FF2B5EF4-FFF2-40B4-BE49-F238E27FC236}">
                    <a16:creationId xmlns:a16="http://schemas.microsoft.com/office/drawing/2014/main" id="{A251CE4A-F96E-4B97-A5BA-B79FB47E9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10452" y="3138436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15" name="Graphic 14" descr="Teacher outline">
                <a:extLst>
                  <a:ext uri="{FF2B5EF4-FFF2-40B4-BE49-F238E27FC236}">
                    <a16:creationId xmlns:a16="http://schemas.microsoft.com/office/drawing/2014/main" id="{835F5298-53A5-4B31-8976-1CBE4E50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0452" y="3782094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19" name="Graphic 18" descr="Future outline">
                <a:extLst>
                  <a:ext uri="{FF2B5EF4-FFF2-40B4-BE49-F238E27FC236}">
                    <a16:creationId xmlns:a16="http://schemas.microsoft.com/office/drawing/2014/main" id="{4C24220B-54FB-45D9-8819-AD116244E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10452" y="4420209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22" name="Graphic 21" descr="Open book outline">
                <a:extLst>
                  <a:ext uri="{FF2B5EF4-FFF2-40B4-BE49-F238E27FC236}">
                    <a16:creationId xmlns:a16="http://schemas.microsoft.com/office/drawing/2014/main" id="{905766A9-3F1A-4260-9EC9-EF2AC9DD1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10452" y="5011960"/>
                <a:ext cx="446400" cy="446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6874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129FF-51E8-474A-A53A-F69343B6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42" y="10138"/>
            <a:ext cx="3201366" cy="1652392"/>
          </a:xfrm>
        </p:spPr>
        <p:txBody>
          <a:bodyPr anchor="b">
            <a:normAutofit/>
          </a:bodyPr>
          <a:lstStyle/>
          <a:p>
            <a:r>
              <a:rPr lang="es-ES_tradnl" sz="4000">
                <a:solidFill>
                  <a:srgbClr val="FFFFFF"/>
                </a:solidFill>
                <a:latin typeface="EYInterstate" panose="02000503020000020004" pitchFamily="2" charset="0"/>
              </a:rPr>
              <a:t>Introducción </a:t>
            </a:r>
            <a:endParaRPr lang="es-ES" sz="400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6" name="Picture 5" descr="A tall tower in a city&#10;&#10;Description automatically generated with medium confidence">
            <a:extLst>
              <a:ext uri="{FF2B5EF4-FFF2-40B4-BE49-F238E27FC236}">
                <a16:creationId xmlns:a16="http://schemas.microsoft.com/office/drawing/2014/main" id="{D74E20EB-9E6E-4A2F-8721-59D7C1D76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t="12694" r="4747" b="29672"/>
          <a:stretch/>
        </p:blipFill>
        <p:spPr>
          <a:xfrm>
            <a:off x="8498064" y="-1"/>
            <a:ext cx="3690888" cy="39525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18061C-635E-431D-B260-C986B47322A9}"/>
              </a:ext>
            </a:extLst>
          </p:cNvPr>
          <p:cNvGrpSpPr/>
          <p:nvPr/>
        </p:nvGrpSpPr>
        <p:grpSpPr>
          <a:xfrm>
            <a:off x="4454531" y="446464"/>
            <a:ext cx="3629205" cy="1607968"/>
            <a:chOff x="4454530" y="446464"/>
            <a:chExt cx="3629205" cy="160796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27A88D-3FDF-4505-9F90-BA6EC73DEF31}"/>
                </a:ext>
              </a:extLst>
            </p:cNvPr>
            <p:cNvSpPr/>
            <p:nvPr/>
          </p:nvSpPr>
          <p:spPr>
            <a:xfrm>
              <a:off x="4454530" y="641268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F5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">
                <a:solidFill>
                  <a:schemeClr val="tx1"/>
                </a:solidFill>
                <a:latin typeface="EYInterstate" panose="02000503020000020004" pitchFamily="2" charset="0"/>
              </a:endParaRPr>
            </a:p>
            <a:p>
              <a:r>
                <a:rPr lang="es-E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21597 inmuebles</a:t>
              </a:r>
            </a:p>
            <a:p>
              <a:r>
                <a:rPr lang="es-E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21 variables</a:t>
              </a:r>
            </a:p>
            <a:p>
              <a:r>
                <a:rPr lang="es-E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Seattle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3AAD96-FDD3-4264-A936-EE46210B80F9}"/>
                </a:ext>
              </a:extLst>
            </p:cNvPr>
            <p:cNvSpPr txBox="1"/>
            <p:nvPr/>
          </p:nvSpPr>
          <p:spPr>
            <a:xfrm>
              <a:off x="5199651" y="446464"/>
              <a:ext cx="21511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>
                  <a:latin typeface="Arial" panose="020B0604020202020204" pitchFamily="34" charset="0"/>
                  <a:cs typeface="Arial" panose="020B0604020202020204" pitchFamily="34" charset="0"/>
                </a:rPr>
                <a:t>Objeto de estudio 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5E570CB-C557-42BF-83CE-80D11A3E9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059"/>
          <a:stretch/>
        </p:blipFill>
        <p:spPr>
          <a:xfrm>
            <a:off x="8498064" y="3896688"/>
            <a:ext cx="3693935" cy="301716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F14BA4F-E4AB-4722-840A-D5E3AEDF888B}"/>
              </a:ext>
            </a:extLst>
          </p:cNvPr>
          <p:cNvGrpSpPr/>
          <p:nvPr/>
        </p:nvGrpSpPr>
        <p:grpSpPr>
          <a:xfrm>
            <a:off x="4454531" y="4969224"/>
            <a:ext cx="3629205" cy="1620247"/>
            <a:chOff x="4454531" y="4969224"/>
            <a:chExt cx="3629205" cy="16202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36F4E6-7F59-45A9-ABFC-1525734AA42D}"/>
                </a:ext>
              </a:extLst>
            </p:cNvPr>
            <p:cNvSpPr/>
            <p:nvPr/>
          </p:nvSpPr>
          <p:spPr>
            <a:xfrm>
              <a:off x="4454531" y="5153890"/>
              <a:ext cx="3629205" cy="143558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F5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s-ES" altLang="es-ES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endParaRPr>
            </a:p>
            <a:p>
              <a:r>
                <a:rPr lang="es-ES" altLang="es-ES">
                  <a:solidFill>
                    <a:schemeClr val="tx1"/>
                  </a:solidFill>
                  <a:latin typeface="EYInterstate" panose="02000503020000020004" pitchFamily="2" charset="0"/>
                  <a:sym typeface="Wingdings" panose="05000000000000000000" pitchFamily="2" charset="2"/>
                </a:rPr>
                <a:t>¿Qué inmuebles son los mejor   valorados actualmente en el mercado?</a:t>
              </a:r>
              <a:endParaRPr lang="es-ES">
                <a:solidFill>
                  <a:schemeClr val="tx1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FF22FE-A505-4C5B-9607-B10EC4F7F8A4}"/>
                </a:ext>
              </a:extLst>
            </p:cNvPr>
            <p:cNvSpPr txBox="1"/>
            <p:nvPr/>
          </p:nvSpPr>
          <p:spPr>
            <a:xfrm>
              <a:off x="5692127" y="4969224"/>
              <a:ext cx="1207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>
                  <a:latin typeface="Arial" panose="020B0604020202020204" pitchFamily="34" charset="0"/>
                  <a:cs typeface="Arial" panose="020B0604020202020204" pitchFamily="34" charset="0"/>
                </a:rPr>
                <a:t>Objetivo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82E00E-B358-4EA5-BADD-34837F7DFF33}"/>
              </a:ext>
            </a:extLst>
          </p:cNvPr>
          <p:cNvGrpSpPr/>
          <p:nvPr/>
        </p:nvGrpSpPr>
        <p:grpSpPr>
          <a:xfrm>
            <a:off x="4454531" y="2712913"/>
            <a:ext cx="3629205" cy="1597830"/>
            <a:chOff x="4454531" y="2783323"/>
            <a:chExt cx="3629205" cy="159783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3AE250-60CD-4DDD-B3F3-25B0CDAB520F}"/>
                </a:ext>
              </a:extLst>
            </p:cNvPr>
            <p:cNvSpPr/>
            <p:nvPr/>
          </p:nvSpPr>
          <p:spPr>
            <a:xfrm>
              <a:off x="4454531" y="2967989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F5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">
                <a:solidFill>
                  <a:schemeClr val="tx1"/>
                </a:solidFill>
                <a:latin typeface="EYInterstate" panose="02000503020000020004" pitchFamily="2" charset="0"/>
              </a:endParaRPr>
            </a:p>
            <a:p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  Python </a:t>
              </a:r>
            </a:p>
            <a:p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  SQL</a:t>
              </a:r>
            </a:p>
            <a:p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  </a:t>
              </a:r>
              <a:r>
                <a:rPr lang="es-ES" err="1">
                  <a:solidFill>
                    <a:schemeClr val="tx1"/>
                  </a:solidFill>
                  <a:latin typeface="EYInterstate" panose="02000503020000020004" pitchFamily="2" charset="0"/>
                </a:rPr>
                <a:t>PowerBI</a:t>
              </a:r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4AEEAB-912B-411F-B2F5-800039CE19BB}"/>
                </a:ext>
              </a:extLst>
            </p:cNvPr>
            <p:cNvSpPr txBox="1"/>
            <p:nvPr/>
          </p:nvSpPr>
          <p:spPr>
            <a:xfrm>
              <a:off x="5390055" y="2783323"/>
              <a:ext cx="171139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>
                  <a:latin typeface="Arial" panose="020B0604020202020204" pitchFamily="34" charset="0"/>
                  <a:cs typeface="Arial" panose="020B0604020202020204" pitchFamily="34" charset="0"/>
                </a:rPr>
                <a:t> Herramientas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698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3FA08-546D-41D3-A092-A8653C7F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3" y="331844"/>
            <a:ext cx="3201366" cy="1579884"/>
          </a:xfrm>
        </p:spPr>
        <p:txBody>
          <a:bodyPr anchor="b">
            <a:normAutofit/>
          </a:bodyPr>
          <a:lstStyle/>
          <a:p>
            <a:pPr algn="r"/>
            <a:r>
              <a:rPr lang="es-ES_tradnl" sz="3200">
                <a:solidFill>
                  <a:srgbClr val="FFFFFF"/>
                </a:solidFill>
                <a:latin typeface="EYInterstate" panose="02000503020000020004" pitchFamily="2" charset="0"/>
              </a:rPr>
              <a:t>Características</a:t>
            </a:r>
            <a:br>
              <a:rPr lang="es-ES_tradnl" sz="320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>
                <a:solidFill>
                  <a:srgbClr val="FFFFFF"/>
                </a:solidFill>
                <a:latin typeface="EYInterstate" panose="02000503020000020004" pitchFamily="2" charset="0"/>
              </a:rPr>
              <a:t>Variables de estudio</a:t>
            </a:r>
            <a:br>
              <a:rPr lang="es-ES_tradnl" sz="3200">
                <a:solidFill>
                  <a:srgbClr val="FFFFFF"/>
                </a:solidFill>
                <a:latin typeface="EYInterstate" panose="02000503020000020004" pitchFamily="2" charset="0"/>
              </a:rPr>
            </a:br>
            <a:endParaRPr lang="es-ES" sz="320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07424-56E8-4286-88D2-10667567F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791" y="359167"/>
            <a:ext cx="7090986" cy="61599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CA4D59-B283-4AE0-AD53-13EDEA6AF9E9}"/>
              </a:ext>
            </a:extLst>
          </p:cNvPr>
          <p:cNvSpPr txBox="1"/>
          <p:nvPr/>
        </p:nvSpPr>
        <p:spPr>
          <a:xfrm rot="16200000">
            <a:off x="3794810" y="3556086"/>
            <a:ext cx="16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>
                <a:latin typeface="EYInterstate" panose="02000503020000020004" pitchFamily="2" charset="0"/>
              </a:rPr>
              <a:t>Correlaciones</a:t>
            </a:r>
            <a:endParaRPr lang="es-ES"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45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8E562-45CC-4AB8-8F92-8D91CB18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  <a:t>Clasificación de propiedades</a:t>
            </a:r>
            <a:b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</a:br>
            <a:r>
              <a:rPr lang="es-ES_tradnl" sz="2000">
                <a:solidFill>
                  <a:schemeClr val="bg1"/>
                </a:solidFill>
                <a:latin typeface="EYInterstate" panose="02000503020000020004" pitchFamily="2" charset="0"/>
              </a:rPr>
              <a:t>Standard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CDD08-F75B-40B5-BC86-709BC312E59B}"/>
              </a:ext>
            </a:extLst>
          </p:cNvPr>
          <p:cNvSpPr txBox="1"/>
          <p:nvPr/>
        </p:nvSpPr>
        <p:spPr>
          <a:xfrm>
            <a:off x="4374107" y="1965949"/>
            <a:ext cx="7482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Cuáles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son las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vivienda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estándar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Seattle?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C52F27-7BD9-4A82-A359-15A959054933}"/>
              </a:ext>
            </a:extLst>
          </p:cNvPr>
          <p:cNvSpPr txBox="1"/>
          <p:nvPr/>
        </p:nvSpPr>
        <p:spPr>
          <a:xfrm>
            <a:off x="4971073" y="2773546"/>
            <a:ext cx="5070167" cy="357020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baños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y medio 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1300 pies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cuadrados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Una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planta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Sin vistas a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espacios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Vistas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valoradas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0/4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Estado general de la casa de 3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Nivel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estandar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contrucción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diseño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Construida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Sin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renovaciones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Precio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de: $450.000</a:t>
            </a:r>
          </a:p>
        </p:txBody>
      </p:sp>
      <p:cxnSp>
        <p:nvCxnSpPr>
          <p:cNvPr id="13" name="Gerader Verbinder 54">
            <a:extLst>
              <a:ext uri="{FF2B5EF4-FFF2-40B4-BE49-F238E27FC236}">
                <a16:creationId xmlns:a16="http://schemas.microsoft.com/office/drawing/2014/main" id="{251E6FFF-5368-4BF5-993B-F58B3D36E1A1}"/>
              </a:ext>
            </a:extLst>
          </p:cNvPr>
          <p:cNvCxnSpPr>
            <a:cxnSpLocks/>
          </p:cNvCxnSpPr>
          <p:nvPr/>
        </p:nvCxnSpPr>
        <p:spPr>
          <a:xfrm>
            <a:off x="4738112" y="2554549"/>
            <a:ext cx="0" cy="40323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E244824-6A1D-4834-90C1-D3EFF81285A2}"/>
              </a:ext>
            </a:extLst>
          </p:cNvPr>
          <p:cNvGrpSpPr/>
          <p:nvPr/>
        </p:nvGrpSpPr>
        <p:grpSpPr>
          <a:xfrm>
            <a:off x="4648112" y="2870389"/>
            <a:ext cx="180000" cy="3399011"/>
            <a:chOff x="3649045" y="2743146"/>
            <a:chExt cx="180000" cy="3399011"/>
          </a:xfrm>
        </p:grpSpPr>
        <p:sp>
          <p:nvSpPr>
            <p:cNvPr id="17" name="Ellipse 52">
              <a:extLst>
                <a:ext uri="{FF2B5EF4-FFF2-40B4-BE49-F238E27FC236}">
                  <a16:creationId xmlns:a16="http://schemas.microsoft.com/office/drawing/2014/main" id="{3B75F3A6-974D-4D33-8705-16552F93B9D8}"/>
                </a:ext>
              </a:extLst>
            </p:cNvPr>
            <p:cNvSpPr/>
            <p:nvPr/>
          </p:nvSpPr>
          <p:spPr>
            <a:xfrm>
              <a:off x="3649045" y="3011397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18" name="Ellipse 52">
              <a:extLst>
                <a:ext uri="{FF2B5EF4-FFF2-40B4-BE49-F238E27FC236}">
                  <a16:creationId xmlns:a16="http://schemas.microsoft.com/office/drawing/2014/main" id="{F9644388-51C1-407C-8AD1-7924D7830326}"/>
                </a:ext>
              </a:extLst>
            </p:cNvPr>
            <p:cNvSpPr/>
            <p:nvPr/>
          </p:nvSpPr>
          <p:spPr>
            <a:xfrm>
              <a:off x="3649045" y="3279648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19" name="Ellipse 52">
              <a:extLst>
                <a:ext uri="{FF2B5EF4-FFF2-40B4-BE49-F238E27FC236}">
                  <a16:creationId xmlns:a16="http://schemas.microsoft.com/office/drawing/2014/main" id="{F4861D83-3E26-4268-A8DC-0B1B6D1A5449}"/>
                </a:ext>
              </a:extLst>
            </p:cNvPr>
            <p:cNvSpPr/>
            <p:nvPr/>
          </p:nvSpPr>
          <p:spPr>
            <a:xfrm>
              <a:off x="3649045" y="3547899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0" name="Ellipse 52">
              <a:extLst>
                <a:ext uri="{FF2B5EF4-FFF2-40B4-BE49-F238E27FC236}">
                  <a16:creationId xmlns:a16="http://schemas.microsoft.com/office/drawing/2014/main" id="{EB3DEEC1-559C-49E0-93B9-6C6F3A69DD67}"/>
                </a:ext>
              </a:extLst>
            </p:cNvPr>
            <p:cNvSpPr/>
            <p:nvPr/>
          </p:nvSpPr>
          <p:spPr>
            <a:xfrm>
              <a:off x="3649045" y="3816150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1" name="Ellipse 52">
              <a:extLst>
                <a:ext uri="{FF2B5EF4-FFF2-40B4-BE49-F238E27FC236}">
                  <a16:creationId xmlns:a16="http://schemas.microsoft.com/office/drawing/2014/main" id="{D81CADA9-4546-45B9-9551-7F964323F125}"/>
                </a:ext>
              </a:extLst>
            </p:cNvPr>
            <p:cNvSpPr/>
            <p:nvPr/>
          </p:nvSpPr>
          <p:spPr>
            <a:xfrm>
              <a:off x="3649045" y="4084401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2" name="Ellipse 52">
              <a:extLst>
                <a:ext uri="{FF2B5EF4-FFF2-40B4-BE49-F238E27FC236}">
                  <a16:creationId xmlns:a16="http://schemas.microsoft.com/office/drawing/2014/main" id="{412FE3DC-68F5-441F-9942-820190B8710F}"/>
                </a:ext>
              </a:extLst>
            </p:cNvPr>
            <p:cNvSpPr/>
            <p:nvPr/>
          </p:nvSpPr>
          <p:spPr>
            <a:xfrm>
              <a:off x="3649045" y="4620903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4" name="Ellipse 52">
              <a:extLst>
                <a:ext uri="{FF2B5EF4-FFF2-40B4-BE49-F238E27FC236}">
                  <a16:creationId xmlns:a16="http://schemas.microsoft.com/office/drawing/2014/main" id="{E8BBC7B1-DD59-4DD1-8D73-1C20FAE57C37}"/>
                </a:ext>
              </a:extLst>
            </p:cNvPr>
            <p:cNvSpPr/>
            <p:nvPr/>
          </p:nvSpPr>
          <p:spPr>
            <a:xfrm>
              <a:off x="3649045" y="4889154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6" name="Ellipse 52">
              <a:extLst>
                <a:ext uri="{FF2B5EF4-FFF2-40B4-BE49-F238E27FC236}">
                  <a16:creationId xmlns:a16="http://schemas.microsoft.com/office/drawing/2014/main" id="{022E3BE1-E139-4AF4-BDC8-2D8CDA6B8E21}"/>
                </a:ext>
              </a:extLst>
            </p:cNvPr>
            <p:cNvSpPr/>
            <p:nvPr/>
          </p:nvSpPr>
          <p:spPr>
            <a:xfrm>
              <a:off x="3649045" y="5693907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8" name="Ellipse 52">
              <a:extLst>
                <a:ext uri="{FF2B5EF4-FFF2-40B4-BE49-F238E27FC236}">
                  <a16:creationId xmlns:a16="http://schemas.microsoft.com/office/drawing/2014/main" id="{4281D45D-0414-430F-A87E-4DD72E3BF3CC}"/>
                </a:ext>
              </a:extLst>
            </p:cNvPr>
            <p:cNvSpPr/>
            <p:nvPr/>
          </p:nvSpPr>
          <p:spPr>
            <a:xfrm>
              <a:off x="3649045" y="5157405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9" name="Ellipse 52">
              <a:extLst>
                <a:ext uri="{FF2B5EF4-FFF2-40B4-BE49-F238E27FC236}">
                  <a16:creationId xmlns:a16="http://schemas.microsoft.com/office/drawing/2014/main" id="{27E10826-9954-4948-83ED-CE5447069D48}"/>
                </a:ext>
              </a:extLst>
            </p:cNvPr>
            <p:cNvSpPr/>
            <p:nvPr/>
          </p:nvSpPr>
          <p:spPr>
            <a:xfrm>
              <a:off x="3649045" y="4352652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31" name="Ellipse 52">
              <a:extLst>
                <a:ext uri="{FF2B5EF4-FFF2-40B4-BE49-F238E27FC236}">
                  <a16:creationId xmlns:a16="http://schemas.microsoft.com/office/drawing/2014/main" id="{B6079217-C9A8-4045-8319-E12C7B7E9A6B}"/>
                </a:ext>
              </a:extLst>
            </p:cNvPr>
            <p:cNvSpPr/>
            <p:nvPr/>
          </p:nvSpPr>
          <p:spPr>
            <a:xfrm>
              <a:off x="3649045" y="5962157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32" name="Ellipse 52">
              <a:extLst>
                <a:ext uri="{FF2B5EF4-FFF2-40B4-BE49-F238E27FC236}">
                  <a16:creationId xmlns:a16="http://schemas.microsoft.com/office/drawing/2014/main" id="{A2FF914D-A9E7-43C6-BD0D-966313390702}"/>
                </a:ext>
              </a:extLst>
            </p:cNvPr>
            <p:cNvSpPr/>
            <p:nvPr/>
          </p:nvSpPr>
          <p:spPr>
            <a:xfrm>
              <a:off x="3649045" y="5425656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33" name="Ellipse 52">
              <a:extLst>
                <a:ext uri="{FF2B5EF4-FFF2-40B4-BE49-F238E27FC236}">
                  <a16:creationId xmlns:a16="http://schemas.microsoft.com/office/drawing/2014/main" id="{CF4A10AD-BCE3-468F-B400-8196D3590E2A}"/>
                </a:ext>
              </a:extLst>
            </p:cNvPr>
            <p:cNvSpPr/>
            <p:nvPr/>
          </p:nvSpPr>
          <p:spPr>
            <a:xfrm>
              <a:off x="3649045" y="2743146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1215371-5466-4D21-83C3-16E21B943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5"/>
          <a:stretch/>
        </p:blipFill>
        <p:spPr>
          <a:xfrm>
            <a:off x="0" y="1586422"/>
            <a:ext cx="3879466" cy="52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4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25521-54F1-43B3-9629-0F5AD830CCB6}"/>
              </a:ext>
            </a:extLst>
          </p:cNvPr>
          <p:cNvSpPr/>
          <p:nvPr/>
        </p:nvSpPr>
        <p:spPr>
          <a:xfrm>
            <a:off x="0" y="1590741"/>
            <a:ext cx="6095997" cy="5267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8E562-45CC-4AB8-8F92-8D91CB18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  <a:t>Clasificación de propiedades</a:t>
            </a:r>
            <a:b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</a:br>
            <a:r>
              <a:rPr lang="es-ES_tradnl" sz="2000">
                <a:solidFill>
                  <a:schemeClr val="bg1"/>
                </a:solidFill>
                <a:latin typeface="EYInterstate" panose="02000503020000020004" pitchFamily="2" charset="0"/>
              </a:rPr>
              <a:t>Propiedad de menor y de mayor precio en Seattle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91DED-C2A2-40E9-B2E5-E2032AEB09EA}"/>
              </a:ext>
            </a:extLst>
          </p:cNvPr>
          <p:cNvSpPr txBox="1"/>
          <p:nvPr/>
        </p:nvSpPr>
        <p:spPr>
          <a:xfrm>
            <a:off x="8573994" y="2763280"/>
            <a:ext cx="2419354" cy="3293209"/>
          </a:xfrm>
          <a:prstGeom prst="rect">
            <a:avLst/>
          </a:prstGeom>
          <a:noFill/>
          <a:ln>
            <a:solidFill>
              <a:srgbClr val="172949"/>
            </a:solidFill>
          </a:ln>
        </p:spPr>
        <p:txBody>
          <a:bodyPr wrap="square" rtlCol="0">
            <a:spAutoFit/>
          </a:bodyPr>
          <a:lstStyle/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6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habitaciones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8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baños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12.050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sqft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2,5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pisos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Sin vistas al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agua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Vista 3/4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Condition 4/5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Grade 13/15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Construida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en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1910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Renovada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en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1987</a:t>
            </a:r>
          </a:p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GB" sz="1600" err="1">
                <a:latin typeface="Arial" panose="020B0604020202020204" pitchFamily="34" charset="0"/>
                <a:cs typeface="Arial" panose="020B0604020202020204" pitchFamily="34" charset="0"/>
              </a:rPr>
              <a:t>Precio</a:t>
            </a: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: $</a:t>
            </a:r>
            <a:r>
              <a:rPr lang="en-GB" sz="1600" b="1">
                <a:latin typeface="Arial" panose="020B0604020202020204" pitchFamily="34" charset="0"/>
                <a:cs typeface="Arial" panose="020B0604020202020204" pitchFamily="34" charset="0"/>
              </a:rPr>
              <a:t>7.700.000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F7685-6C3C-46F8-8AB9-2305166D244D}"/>
              </a:ext>
            </a:extLst>
          </p:cNvPr>
          <p:cNvSpPr txBox="1"/>
          <p:nvPr/>
        </p:nvSpPr>
        <p:spPr>
          <a:xfrm>
            <a:off x="1302318" y="2758377"/>
            <a:ext cx="2386939" cy="3539430"/>
          </a:xfrm>
          <a:prstGeom prst="rect">
            <a:avLst/>
          </a:prstGeom>
          <a:noFill/>
          <a:ln>
            <a:solidFill>
              <a:srgbClr val="172949"/>
            </a:solidFill>
          </a:ln>
        </p:spPr>
        <p:txBody>
          <a:bodyPr wrap="square" rtlCol="0">
            <a:spAutoFit/>
          </a:bodyPr>
          <a:lstStyle/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2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habitaciones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1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baño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780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sqft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1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piso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Sin vistas al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agua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Vista 0/4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Condition 1/5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Grade 5/15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Construida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en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1942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Sin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renovación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GB" sz="1600" err="1">
                <a:latin typeface="Arial" panose="020B0604020202020204" pitchFamily="34" charset="0"/>
                <a:cs typeface="Arial" panose="020B0604020202020204" pitchFamily="34" charset="0"/>
              </a:rPr>
              <a:t>Precio</a:t>
            </a: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: $</a:t>
            </a:r>
            <a:r>
              <a:rPr lang="en-GB" sz="1600" b="1">
                <a:latin typeface="Arial" panose="020B0604020202020204" pitchFamily="34" charset="0"/>
                <a:cs typeface="Arial" panose="020B0604020202020204" pitchFamily="34" charset="0"/>
              </a:rPr>
              <a:t>78.000</a:t>
            </a:r>
          </a:p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A2EB7B-43A3-40BB-8A08-703CC79C0C43}"/>
              </a:ext>
            </a:extLst>
          </p:cNvPr>
          <p:cNvGrpSpPr/>
          <p:nvPr/>
        </p:nvGrpSpPr>
        <p:grpSpPr>
          <a:xfrm>
            <a:off x="4566058" y="2214912"/>
            <a:ext cx="3051959" cy="3413239"/>
            <a:chOff x="4566058" y="2214912"/>
            <a:chExt cx="3051959" cy="34132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68D8CA-379B-4D65-9B77-DDB985B05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18" r="24132"/>
            <a:stretch/>
          </p:blipFill>
          <p:spPr>
            <a:xfrm>
              <a:off x="4566058" y="2221603"/>
              <a:ext cx="3051959" cy="34065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FB379E-86D7-4B6C-A4AB-AF660D17F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11" r="60685"/>
            <a:stretch/>
          </p:blipFill>
          <p:spPr>
            <a:xfrm>
              <a:off x="4566058" y="2214912"/>
              <a:ext cx="1531670" cy="3413239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ECFC1C5-5A45-4E09-A0F2-16EF648C753F}"/>
              </a:ext>
            </a:extLst>
          </p:cNvPr>
          <p:cNvSpPr/>
          <p:nvPr/>
        </p:nvSpPr>
        <p:spPr>
          <a:xfrm>
            <a:off x="732325" y="216991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172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aphic 16" descr="Priorities outline">
            <a:extLst>
              <a:ext uri="{FF2B5EF4-FFF2-40B4-BE49-F238E27FC236}">
                <a16:creationId xmlns:a16="http://schemas.microsoft.com/office/drawing/2014/main" id="{3F719E5A-9FBB-41E3-86CC-0E0593EBD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413" y="2276251"/>
            <a:ext cx="701717" cy="70171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E601631-E594-4B1E-8599-0C9A353BA194}"/>
              </a:ext>
            </a:extLst>
          </p:cNvPr>
          <p:cNvGrpSpPr/>
          <p:nvPr/>
        </p:nvGrpSpPr>
        <p:grpSpPr>
          <a:xfrm>
            <a:off x="10506456" y="2169909"/>
            <a:ext cx="916131" cy="914400"/>
            <a:chOff x="10430751" y="2199005"/>
            <a:chExt cx="916131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B7BD70-4C44-4684-97D2-949AB1B4D221}"/>
                </a:ext>
              </a:extLst>
            </p:cNvPr>
            <p:cNvSpPr/>
            <p:nvPr/>
          </p:nvSpPr>
          <p:spPr>
            <a:xfrm>
              <a:off x="10432482" y="219900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729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Graphic 18" descr="Priorities outline">
              <a:extLst>
                <a:ext uri="{FF2B5EF4-FFF2-40B4-BE49-F238E27FC236}">
                  <a16:creationId xmlns:a16="http://schemas.microsoft.com/office/drawing/2014/main" id="{7152F07C-85E1-498F-AF99-EE7BD0B1F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30751" y="2305205"/>
              <a:ext cx="702000" cy="7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55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1190399-2BDF-4577-B5C9-73486803BD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895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1190399-2BDF-4577-B5C9-73486803B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0AD26-DE68-4327-AA5C-D32D93D8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>
            <a:normAutofit/>
          </a:bodyPr>
          <a:lstStyle/>
          <a:p>
            <a:r>
              <a:rPr lang="es-ES_tradnl" sz="4000">
                <a:solidFill>
                  <a:srgbClr val="FFFFFF"/>
                </a:solidFill>
              </a:rPr>
              <a:t>Predicción </a:t>
            </a:r>
            <a:br>
              <a:rPr lang="es-ES_tradnl" sz="4000">
                <a:solidFill>
                  <a:srgbClr val="FFFFFF"/>
                </a:solidFill>
              </a:rPr>
            </a:br>
            <a:r>
              <a:rPr lang="es-ES_tradnl" sz="2700">
                <a:solidFill>
                  <a:srgbClr val="FFFFFF"/>
                </a:solidFill>
              </a:rPr>
              <a:t>¿Qué características le dan más valor a una propiedad?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FBD8C-D3CA-4B02-BFE4-545925FC9242}"/>
              </a:ext>
            </a:extLst>
          </p:cNvPr>
          <p:cNvSpPr txBox="1"/>
          <p:nvPr/>
        </p:nvSpPr>
        <p:spPr>
          <a:xfrm>
            <a:off x="749788" y="1938844"/>
            <a:ext cx="73655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>
                <a:latin typeface="EYInterstate" panose="02000503020000020004" pitchFamily="2" charset="0"/>
              </a:rPr>
              <a:t>Grado de influencia de las variables con respecto a ‘Price’</a:t>
            </a:r>
          </a:p>
          <a:p>
            <a:r>
              <a:rPr lang="es-ES_tradnl" sz="1200" err="1">
                <a:latin typeface="EYInterstate" panose="02000503020000020004" pitchFamily="2" charset="0"/>
              </a:rPr>
              <a:t>Random</a:t>
            </a:r>
            <a:r>
              <a:rPr lang="es-ES_tradnl" sz="1200">
                <a:latin typeface="EYInterstate" panose="02000503020000020004" pitchFamily="2" charset="0"/>
              </a:rPr>
              <a:t> Forest </a:t>
            </a:r>
            <a:r>
              <a:rPr lang="es-ES_tradnl" sz="1200" err="1">
                <a:latin typeface="EYInterstate" panose="02000503020000020004" pitchFamily="2" charset="0"/>
              </a:rPr>
              <a:t>Model</a:t>
            </a:r>
            <a:endParaRPr lang="es-ES_tradnl" sz="1200">
              <a:latin typeface="EYInterstate" panose="02000503020000020004" pitchFamily="2" charset="0"/>
            </a:endParaRPr>
          </a:p>
          <a:p>
            <a:endParaRPr lang="es-ES">
              <a:latin typeface="EYInterstate" panose="02000503020000020004" pitchFamily="2" charset="0"/>
            </a:endParaRP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4310F55-DD84-4B8D-B78D-FDA6347CC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62223" y="2524192"/>
            <a:ext cx="11267550" cy="26760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674C57-D69C-4E58-98ED-6645F235CAAF}"/>
              </a:ext>
            </a:extLst>
          </p:cNvPr>
          <p:cNvSpPr/>
          <p:nvPr/>
        </p:nvSpPr>
        <p:spPr>
          <a:xfrm>
            <a:off x="2088779" y="5459332"/>
            <a:ext cx="3786262" cy="1104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00">
                <a:solidFill>
                  <a:schemeClr val="tx1"/>
                </a:solidFill>
              </a:rPr>
              <a:t>Variables de </a:t>
            </a:r>
            <a:r>
              <a:rPr lang="es-ES_tradnl" sz="1600" b="1">
                <a:solidFill>
                  <a:schemeClr val="tx1"/>
                </a:solidFill>
              </a:rPr>
              <a:t>mayor</a:t>
            </a:r>
            <a:r>
              <a:rPr lang="es-ES_tradnl" sz="1600">
                <a:solidFill>
                  <a:schemeClr val="tx1"/>
                </a:solidFill>
              </a:rPr>
              <a:t> influencia con respecto al precio del inmueble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Sqft_living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Zipcode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Year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Built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y Sqft_living15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05CC3F-AF45-44ED-AE8A-D77A2EC1BB59}"/>
              </a:ext>
            </a:extLst>
          </p:cNvPr>
          <p:cNvSpPr/>
          <p:nvPr/>
        </p:nvSpPr>
        <p:spPr>
          <a:xfrm>
            <a:off x="6558093" y="5459332"/>
            <a:ext cx="3786262" cy="1104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00">
                <a:solidFill>
                  <a:schemeClr val="tx1"/>
                </a:solidFill>
              </a:rPr>
              <a:t>Variables de </a:t>
            </a:r>
            <a:r>
              <a:rPr lang="es-ES_tradnl" sz="1600" b="1">
                <a:solidFill>
                  <a:schemeClr val="tx1"/>
                </a:solidFill>
              </a:rPr>
              <a:t>menor</a:t>
            </a:r>
            <a:r>
              <a:rPr lang="es-ES_tradnl" sz="1600">
                <a:solidFill>
                  <a:schemeClr val="tx1"/>
                </a:solidFill>
              </a:rPr>
              <a:t> influencia con respecto al precio del inmueble</a:t>
            </a:r>
          </a:p>
          <a:p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Condition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Year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Year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Renovated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Floors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y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Bedrooms</a:t>
            </a:r>
            <a:endParaRPr lang="es-ES_tradnl" sz="160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A50A5F-58C3-43CC-A8F5-B8B03BC35ED8}"/>
              </a:ext>
            </a:extLst>
          </p:cNvPr>
          <p:cNvSpPr/>
          <p:nvPr/>
        </p:nvSpPr>
        <p:spPr>
          <a:xfrm>
            <a:off x="1777774" y="5200233"/>
            <a:ext cx="432000" cy="433610"/>
          </a:xfrm>
          <a:prstGeom prst="ellipse">
            <a:avLst/>
          </a:prstGeom>
          <a:solidFill>
            <a:schemeClr val="bg1"/>
          </a:solidFill>
          <a:ln>
            <a:solidFill>
              <a:srgbClr val="172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230BFB-11FE-49F9-ADC7-72EC911DC751}"/>
              </a:ext>
            </a:extLst>
          </p:cNvPr>
          <p:cNvSpPr/>
          <p:nvPr/>
        </p:nvSpPr>
        <p:spPr>
          <a:xfrm>
            <a:off x="6223649" y="5200233"/>
            <a:ext cx="432000" cy="433610"/>
          </a:xfrm>
          <a:prstGeom prst="ellipse">
            <a:avLst/>
          </a:prstGeom>
          <a:solidFill>
            <a:schemeClr val="bg1"/>
          </a:solidFill>
          <a:ln>
            <a:solidFill>
              <a:srgbClr val="172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Graphic 17" descr="Add with solid fill">
            <a:extLst>
              <a:ext uri="{FF2B5EF4-FFF2-40B4-BE49-F238E27FC236}">
                <a16:creationId xmlns:a16="http://schemas.microsoft.com/office/drawing/2014/main" id="{F204E80D-B49D-410C-84CC-6F058BB6D1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4342" y="5255731"/>
            <a:ext cx="322613" cy="32261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B6D838-E9BE-4E09-9C67-A64D150FC612}"/>
              </a:ext>
            </a:extLst>
          </p:cNvPr>
          <p:cNvCxnSpPr>
            <a:cxnSpLocks/>
          </p:cNvCxnSpPr>
          <p:nvPr/>
        </p:nvCxnSpPr>
        <p:spPr>
          <a:xfrm flipV="1">
            <a:off x="6332274" y="5409326"/>
            <a:ext cx="209594" cy="18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52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DE9D-AE34-4CFE-93C9-A6371E6A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0" y="51641"/>
            <a:ext cx="3860349" cy="3387497"/>
          </a:xfrm>
        </p:spPr>
        <p:txBody>
          <a:bodyPr anchor="b">
            <a:normAutofit/>
          </a:bodyPr>
          <a:lstStyle/>
          <a:p>
            <a:pPr algn="r"/>
            <a: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  <a:t>	Ilustración de datos</a:t>
            </a:r>
            <a:b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 dirty="0">
                <a:solidFill>
                  <a:srgbClr val="FFFFFF"/>
                </a:solidFill>
                <a:latin typeface="EYInterstate" panose="02000503020000020004" pitchFamily="2" charset="0"/>
              </a:rPr>
              <a:t>En relación al precio</a:t>
            </a:r>
            <a:endParaRPr lang="es-ES" sz="400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7AF67-80C5-4607-B56D-7CD77271D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93" y="956117"/>
            <a:ext cx="7326750" cy="49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DE9D-AE34-4CFE-93C9-A6371E6A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0" y="51641"/>
            <a:ext cx="3860349" cy="3387497"/>
          </a:xfrm>
        </p:spPr>
        <p:txBody>
          <a:bodyPr anchor="b">
            <a:normAutofit/>
          </a:bodyPr>
          <a:lstStyle/>
          <a:p>
            <a:pPr algn="r"/>
            <a: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  <a:t>	Ilustración de datos</a:t>
            </a:r>
            <a:b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 dirty="0">
                <a:solidFill>
                  <a:srgbClr val="FFFFFF"/>
                </a:solidFill>
                <a:latin typeface="EYInterstate" panose="02000503020000020004" pitchFamily="2" charset="0"/>
              </a:rPr>
              <a:t>En relación al precio</a:t>
            </a:r>
            <a:endParaRPr lang="es-ES" sz="400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AD55C-8967-4563-8D4F-D5D87F933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44" y="1124491"/>
            <a:ext cx="7979847" cy="49437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66101DF-FEA3-4562-913D-F7EB02A8C998}"/>
              </a:ext>
            </a:extLst>
          </p:cNvPr>
          <p:cNvSpPr/>
          <p:nvPr/>
        </p:nvSpPr>
        <p:spPr>
          <a:xfrm>
            <a:off x="6577295" y="1428107"/>
            <a:ext cx="468000" cy="46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D64CA6-9B17-4EEF-8496-5A127B8D172A}"/>
              </a:ext>
            </a:extLst>
          </p:cNvPr>
          <p:cNvSpPr/>
          <p:nvPr/>
        </p:nvSpPr>
        <p:spPr>
          <a:xfrm>
            <a:off x="11344700" y="1511389"/>
            <a:ext cx="468000" cy="46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1F33A-9370-4688-B255-DDEFF06140CF}"/>
              </a:ext>
            </a:extLst>
          </p:cNvPr>
          <p:cNvSpPr txBox="1"/>
          <p:nvPr/>
        </p:nvSpPr>
        <p:spPr>
          <a:xfrm>
            <a:off x="6070266" y="904887"/>
            <a:ext cx="148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i="1" dirty="0">
                <a:solidFill>
                  <a:srgbClr val="C00000"/>
                </a:solidFill>
                <a:latin typeface="EYInterstate" panose="02000503020000020004" pitchFamily="2" charset="0"/>
              </a:rPr>
              <a:t>1933</a:t>
            </a:r>
            <a:r>
              <a:rPr lang="es-ES_tradnl" sz="1400" dirty="0">
                <a:solidFill>
                  <a:srgbClr val="C00000"/>
                </a:solidFill>
                <a:latin typeface="EYInterstate" panose="02000503020000020004" pitchFamily="2" charset="0"/>
              </a:rPr>
              <a:t> - 772,483.33</a:t>
            </a:r>
            <a:endParaRPr lang="es-ES" sz="1400" dirty="0">
              <a:solidFill>
                <a:srgbClr val="C00000"/>
              </a:solidFill>
              <a:latin typeface="EYInterstate" panose="0200050302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C0520-84B7-4C28-9EE1-404B7A2C672A}"/>
              </a:ext>
            </a:extLst>
          </p:cNvPr>
          <p:cNvSpPr txBox="1"/>
          <p:nvPr/>
        </p:nvSpPr>
        <p:spPr>
          <a:xfrm>
            <a:off x="10850710" y="988169"/>
            <a:ext cx="148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400">
                <a:solidFill>
                  <a:srgbClr val="C00000"/>
                </a:solidFill>
                <a:latin typeface="EYInterstate" panose="02000503020000020004" pitchFamily="2" charset="0"/>
              </a:defRPr>
            </a:lvl1pPr>
          </a:lstStyle>
          <a:p>
            <a:pPr algn="ctr"/>
            <a:r>
              <a:rPr lang="es-ES_tradnl" i="1" dirty="0"/>
              <a:t>2015</a:t>
            </a:r>
            <a:r>
              <a:rPr lang="es-ES_tradnl" dirty="0"/>
              <a:t> – 759,970.95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17606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7B09A2F722740A755E43609815650" ma:contentTypeVersion="0" ma:contentTypeDescription="Create a new document." ma:contentTypeScope="" ma:versionID="c6135d713b02aabea2d91b76f0cd094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4f15b030d40ffca33e4aeb8eb001f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02DE11-BAAF-42EC-896D-68C2006E003D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4DECBE-4A75-4D9B-BCE2-24956A7112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84E487-40D6-4B07-AD4C-4CC4B5C2A84C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869</Words>
  <Application>Microsoft Office PowerPoint</Application>
  <PresentationFormat>Widescreen</PresentationFormat>
  <Paragraphs>128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EYInterstate</vt:lpstr>
      <vt:lpstr>Wingdings</vt:lpstr>
      <vt:lpstr>Office Theme</vt:lpstr>
      <vt:lpstr>think-cell Slide</vt:lpstr>
      <vt:lpstr>Packager Shell Object</vt:lpstr>
      <vt:lpstr>Real Estate Analysis Case Study - Ironhack</vt:lpstr>
      <vt:lpstr>Agenda</vt:lpstr>
      <vt:lpstr>Introducción </vt:lpstr>
      <vt:lpstr>Características Variables de estudio </vt:lpstr>
      <vt:lpstr>Clasificación de propiedades Standard</vt:lpstr>
      <vt:lpstr>Clasificación de propiedades Propiedad de menor y de mayor precio en Seattle</vt:lpstr>
      <vt:lpstr>Predicción  ¿Qué características le dan más valor a una propiedad?</vt:lpstr>
      <vt:lpstr> Ilustración de datos En relación al precio</vt:lpstr>
      <vt:lpstr> Ilustración de datos En relación al precio</vt:lpstr>
      <vt:lpstr> Ilustración de datos En relación al precio</vt:lpstr>
      <vt:lpstr>Dashboard  Power BI</vt:lpstr>
      <vt:lpstr>Conclusión Basada en las variables con mayor influencia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Case Study-Ironhack</dc:title>
  <dc:creator>Cristina Maria Accorsi Ruttgers</dc:creator>
  <cp:lastModifiedBy>Ines Campos Gamez</cp:lastModifiedBy>
  <cp:revision>5</cp:revision>
  <dcterms:created xsi:type="dcterms:W3CDTF">2022-11-22T16:03:01Z</dcterms:created>
  <dcterms:modified xsi:type="dcterms:W3CDTF">2022-11-24T16:20:20Z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0x01010090D7B09A2F722740A755E43609815650</vt:lpwstr>
  </property>
</Properties>
</file>